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57" r:id="rId6"/>
    <p:sldId id="270" r:id="rId7"/>
    <p:sldId id="258" r:id="rId8"/>
    <p:sldId id="266" r:id="rId9"/>
    <p:sldId id="260" r:id="rId10"/>
    <p:sldId id="259" r:id="rId11"/>
    <p:sldId id="269" r:id="rId12"/>
    <p:sldId id="261" r:id="rId13"/>
    <p:sldId id="262" r:id="rId14"/>
    <p:sldId id="267" r:id="rId15"/>
    <p:sldId id="263" r:id="rId16"/>
    <p:sldId id="26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71"/>
    <a:srgbClr val="B9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108"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a Culloton" userId="730276994f02a578" providerId="LiveId" clId="{C2DFE7B1-C1A0-4FBC-8034-0DC74B1A03F9}"/>
    <pc:docChg chg="undo custSel addSld delSld modSld">
      <pc:chgData name="Kyra Culloton" userId="730276994f02a578" providerId="LiveId" clId="{C2DFE7B1-C1A0-4FBC-8034-0DC74B1A03F9}" dt="2026-06-30T06:42:06.822" v="743" actId="20577"/>
      <pc:docMkLst>
        <pc:docMk/>
      </pc:docMkLst>
      <pc:sldChg chg="modSp mod">
        <pc:chgData name="Kyra Culloton" userId="730276994f02a578" providerId="LiveId" clId="{C2DFE7B1-C1A0-4FBC-8034-0DC74B1A03F9}" dt="2026-06-22T04:36:13.559" v="202" actId="2711"/>
        <pc:sldMkLst>
          <pc:docMk/>
          <pc:sldMk cId="1110279704" sldId="257"/>
        </pc:sldMkLst>
        <pc:spChg chg="mod">
          <ac:chgData name="Kyra Culloton" userId="730276994f02a578" providerId="LiveId" clId="{C2DFE7B1-C1A0-4FBC-8034-0DC74B1A03F9}" dt="2026-06-22T04:36:13.559" v="202" actId="2711"/>
          <ac:spMkLst>
            <pc:docMk/>
            <pc:sldMk cId="1110279704" sldId="257"/>
            <ac:spMk id="3" creationId="{402E53DE-9B60-3271-339B-19CC608FF632}"/>
          </ac:spMkLst>
        </pc:spChg>
      </pc:sldChg>
      <pc:sldChg chg="modSp mod">
        <pc:chgData name="Kyra Culloton" userId="730276994f02a578" providerId="LiveId" clId="{C2DFE7B1-C1A0-4FBC-8034-0DC74B1A03F9}" dt="2026-06-25T23:52:20.764" v="461" actId="20577"/>
        <pc:sldMkLst>
          <pc:docMk/>
          <pc:sldMk cId="3260315973" sldId="258"/>
        </pc:sldMkLst>
        <pc:spChg chg="mod">
          <ac:chgData name="Kyra Culloton" userId="730276994f02a578" providerId="LiveId" clId="{C2DFE7B1-C1A0-4FBC-8034-0DC74B1A03F9}" dt="2026-06-25T23:52:20.764" v="461" actId="20577"/>
          <ac:spMkLst>
            <pc:docMk/>
            <pc:sldMk cId="3260315973" sldId="258"/>
            <ac:spMk id="3" creationId="{4B610BF5-1047-BA89-C8EB-CF5DE4FE41F5}"/>
          </ac:spMkLst>
        </pc:spChg>
      </pc:sldChg>
      <pc:sldChg chg="modSp mod">
        <pc:chgData name="Kyra Culloton" userId="730276994f02a578" providerId="LiveId" clId="{C2DFE7B1-C1A0-4FBC-8034-0DC74B1A03F9}" dt="2026-06-30T05:44:26.320" v="473" actId="13926"/>
        <pc:sldMkLst>
          <pc:docMk/>
          <pc:sldMk cId="3952118690" sldId="259"/>
        </pc:sldMkLst>
        <pc:spChg chg="mod">
          <ac:chgData name="Kyra Culloton" userId="730276994f02a578" providerId="LiveId" clId="{C2DFE7B1-C1A0-4FBC-8034-0DC74B1A03F9}" dt="2026-06-30T05:44:26.320" v="473" actId="13926"/>
          <ac:spMkLst>
            <pc:docMk/>
            <pc:sldMk cId="3952118690" sldId="259"/>
            <ac:spMk id="2" creationId="{8C084A52-9631-FBAE-DEEF-5D3371E80E0A}"/>
          </ac:spMkLst>
        </pc:spChg>
        <pc:spChg chg="mod">
          <ac:chgData name="Kyra Culloton" userId="730276994f02a578" providerId="LiveId" clId="{C2DFE7B1-C1A0-4FBC-8034-0DC74B1A03F9}" dt="2026-06-25T23:58:01.543" v="463" actId="20577"/>
          <ac:spMkLst>
            <pc:docMk/>
            <pc:sldMk cId="3952118690" sldId="259"/>
            <ac:spMk id="3" creationId="{71F739EC-CECA-51BB-8BD3-285B661EAF0E}"/>
          </ac:spMkLst>
        </pc:spChg>
      </pc:sldChg>
      <pc:sldChg chg="modSp mod">
        <pc:chgData name="Kyra Culloton" userId="730276994f02a578" providerId="LiveId" clId="{C2DFE7B1-C1A0-4FBC-8034-0DC74B1A03F9}" dt="2026-06-30T05:43:56.622" v="472" actId="13926"/>
        <pc:sldMkLst>
          <pc:docMk/>
          <pc:sldMk cId="1867097148" sldId="260"/>
        </pc:sldMkLst>
        <pc:spChg chg="mod">
          <ac:chgData name="Kyra Culloton" userId="730276994f02a578" providerId="LiveId" clId="{C2DFE7B1-C1A0-4FBC-8034-0DC74B1A03F9}" dt="2026-06-30T05:43:56.622" v="472" actId="13926"/>
          <ac:spMkLst>
            <pc:docMk/>
            <pc:sldMk cId="1867097148" sldId="260"/>
            <ac:spMk id="2" creationId="{630E8DF2-461A-C75D-C919-4B3E517F3979}"/>
          </ac:spMkLst>
        </pc:spChg>
        <pc:spChg chg="mod">
          <ac:chgData name="Kyra Culloton" userId="730276994f02a578" providerId="LiveId" clId="{C2DFE7B1-C1A0-4FBC-8034-0DC74B1A03F9}" dt="2026-06-30T05:43:28" v="471" actId="13926"/>
          <ac:spMkLst>
            <pc:docMk/>
            <pc:sldMk cId="1867097148" sldId="260"/>
            <ac:spMk id="3" creationId="{C2B1780C-93C0-EDBA-8668-732428AD743D}"/>
          </ac:spMkLst>
        </pc:spChg>
      </pc:sldChg>
      <pc:sldChg chg="modSp mod">
        <pc:chgData name="Kyra Culloton" userId="730276994f02a578" providerId="LiveId" clId="{C2DFE7B1-C1A0-4FBC-8034-0DC74B1A03F9}" dt="2026-06-28T23:40:42.860" v="469" actId="20577"/>
        <pc:sldMkLst>
          <pc:docMk/>
          <pc:sldMk cId="2069460109" sldId="261"/>
        </pc:sldMkLst>
        <pc:spChg chg="mod">
          <ac:chgData name="Kyra Culloton" userId="730276994f02a578" providerId="LiveId" clId="{C2DFE7B1-C1A0-4FBC-8034-0DC74B1A03F9}" dt="2026-06-28T23:40:42.860" v="469" actId="20577"/>
          <ac:spMkLst>
            <pc:docMk/>
            <pc:sldMk cId="2069460109" sldId="261"/>
            <ac:spMk id="3" creationId="{DD29F3D5-1914-F3B4-D395-B87823B370C7}"/>
          </ac:spMkLst>
        </pc:spChg>
      </pc:sldChg>
      <pc:sldChg chg="modSp mod">
        <pc:chgData name="Kyra Culloton" userId="730276994f02a578" providerId="LiveId" clId="{C2DFE7B1-C1A0-4FBC-8034-0DC74B1A03F9}" dt="2026-06-30T06:42:06.822" v="743" actId="20577"/>
        <pc:sldMkLst>
          <pc:docMk/>
          <pc:sldMk cId="1773857319" sldId="263"/>
        </pc:sldMkLst>
        <pc:spChg chg="mod">
          <ac:chgData name="Kyra Culloton" userId="730276994f02a578" providerId="LiveId" clId="{C2DFE7B1-C1A0-4FBC-8034-0DC74B1A03F9}" dt="2026-06-30T06:42:06.822" v="743" actId="20577"/>
          <ac:spMkLst>
            <pc:docMk/>
            <pc:sldMk cId="1773857319" sldId="263"/>
            <ac:spMk id="3" creationId="{C0EDF90E-C9C2-5491-3B13-7E0E74085B2B}"/>
          </ac:spMkLst>
        </pc:spChg>
      </pc:sldChg>
      <pc:sldChg chg="modSp mod">
        <pc:chgData name="Kyra Culloton" userId="730276994f02a578" providerId="LiveId" clId="{C2DFE7B1-C1A0-4FBC-8034-0DC74B1A03F9}" dt="2026-06-22T04:24:44.580" v="2" actId="13926"/>
        <pc:sldMkLst>
          <pc:docMk/>
          <pc:sldMk cId="2984161174" sldId="267"/>
        </pc:sldMkLst>
        <pc:spChg chg="mod">
          <ac:chgData name="Kyra Culloton" userId="730276994f02a578" providerId="LiveId" clId="{C2DFE7B1-C1A0-4FBC-8034-0DC74B1A03F9}" dt="2026-06-22T04:24:44.580" v="2" actId="13926"/>
          <ac:spMkLst>
            <pc:docMk/>
            <pc:sldMk cId="2984161174" sldId="267"/>
            <ac:spMk id="3" creationId="{425ABD6A-018A-A700-2045-A231BDCEE3E1}"/>
          </ac:spMkLst>
        </pc:spChg>
      </pc:sldChg>
      <pc:sldChg chg="modSp mod">
        <pc:chgData name="Kyra Culloton" userId="730276994f02a578" providerId="LiveId" clId="{C2DFE7B1-C1A0-4FBC-8034-0DC74B1A03F9}" dt="2026-06-22T09:53:31.491" v="436" actId="20577"/>
        <pc:sldMkLst>
          <pc:docMk/>
          <pc:sldMk cId="941286390" sldId="269"/>
        </pc:sldMkLst>
        <pc:spChg chg="mod">
          <ac:chgData name="Kyra Culloton" userId="730276994f02a578" providerId="LiveId" clId="{C2DFE7B1-C1A0-4FBC-8034-0DC74B1A03F9}" dt="2026-06-22T09:53:31.491" v="436" actId="20577"/>
          <ac:spMkLst>
            <pc:docMk/>
            <pc:sldMk cId="941286390" sldId="269"/>
            <ac:spMk id="3" creationId="{71F739EC-CECA-51BB-8BD3-285B661EAF0E}"/>
          </ac:spMkLst>
        </pc:spChg>
      </pc:sldChg>
      <pc:sldChg chg="addSp delSp modSp add mod setBg">
        <pc:chgData name="Kyra Culloton" userId="730276994f02a578" providerId="LiveId" clId="{C2DFE7B1-C1A0-4FBC-8034-0DC74B1A03F9}" dt="2026-06-22T09:46:21.240" v="308" actId="20577"/>
        <pc:sldMkLst>
          <pc:docMk/>
          <pc:sldMk cId="3049184464" sldId="270"/>
        </pc:sldMkLst>
        <pc:spChg chg="mod">
          <ac:chgData name="Kyra Culloton" userId="730276994f02a578" providerId="LiveId" clId="{C2DFE7B1-C1A0-4FBC-8034-0DC74B1A03F9}" dt="2026-06-22T09:46:21.240" v="308" actId="20577"/>
          <ac:spMkLst>
            <pc:docMk/>
            <pc:sldMk cId="3049184464" sldId="270"/>
            <ac:spMk id="2" creationId="{CA63877F-E803-BB64-E53F-DCCF09B7C386}"/>
          </ac:spMkLst>
        </pc:spChg>
        <pc:picChg chg="add mod ord">
          <ac:chgData name="Kyra Culloton" userId="730276994f02a578" providerId="LiveId" clId="{C2DFE7B1-C1A0-4FBC-8034-0DC74B1A03F9}" dt="2026-06-22T09:45:19.924" v="301" actId="14100"/>
          <ac:picMkLst>
            <pc:docMk/>
            <pc:sldMk cId="3049184464" sldId="270"/>
            <ac:picMk id="12" creationId="{0CB43509-C5BD-DCAE-1A35-0AEF275F108F}"/>
          </ac:picMkLst>
        </pc:picChg>
        <pc:picChg chg="add mod">
          <ac:chgData name="Kyra Culloton" userId="730276994f02a578" providerId="LiveId" clId="{C2DFE7B1-C1A0-4FBC-8034-0DC74B1A03F9}" dt="2026-06-22T09:44:50.911" v="296" actId="14100"/>
          <ac:picMkLst>
            <pc:docMk/>
            <pc:sldMk cId="3049184464" sldId="270"/>
            <ac:picMk id="14" creationId="{1901AD96-5387-F70C-C37A-9AD277F8DE08}"/>
          </ac:picMkLst>
        </pc:picChg>
        <pc:picChg chg="add mod">
          <ac:chgData name="Kyra Culloton" userId="730276994f02a578" providerId="LiveId" clId="{C2DFE7B1-C1A0-4FBC-8034-0DC74B1A03F9}" dt="2026-06-22T09:44:27.343" v="292" actId="1076"/>
          <ac:picMkLst>
            <pc:docMk/>
            <pc:sldMk cId="3049184464" sldId="270"/>
            <ac:picMk id="15" creationId="{CA7B3676-EC23-1A50-C125-8F86FFDE4505}"/>
          </ac:picMkLst>
        </pc:picChg>
        <pc:picChg chg="add mod">
          <ac:chgData name="Kyra Culloton" userId="730276994f02a578" providerId="LiveId" clId="{C2DFE7B1-C1A0-4FBC-8034-0DC74B1A03F9}" dt="2026-06-22T09:44:05.280" v="289" actId="1076"/>
          <ac:picMkLst>
            <pc:docMk/>
            <pc:sldMk cId="3049184464" sldId="270"/>
            <ac:picMk id="16" creationId="{616D7FDB-2211-BA5E-C94D-5DA4D47304ED}"/>
          </ac:picMkLst>
        </pc:picChg>
        <pc:picChg chg="add mod">
          <ac:chgData name="Kyra Culloton" userId="730276994f02a578" providerId="LiveId" clId="{C2DFE7B1-C1A0-4FBC-8034-0DC74B1A03F9}" dt="2026-06-22T09:43:39.965" v="288" actId="1076"/>
          <ac:picMkLst>
            <pc:docMk/>
            <pc:sldMk cId="3049184464" sldId="270"/>
            <ac:picMk id="17" creationId="{FAF9A9DA-B5D5-234A-BD6C-0F53550B6154}"/>
          </ac:picMkLst>
        </pc:picChg>
        <pc:picChg chg="add mod">
          <ac:chgData name="Kyra Culloton" userId="730276994f02a578" providerId="LiveId" clId="{C2DFE7B1-C1A0-4FBC-8034-0DC74B1A03F9}" dt="2026-06-22T09:43:09.734" v="283" actId="1076"/>
          <ac:picMkLst>
            <pc:docMk/>
            <pc:sldMk cId="3049184464" sldId="270"/>
            <ac:picMk id="18" creationId="{0D0A57C0-7599-03B8-D47E-DD746CC73767}"/>
          </ac:picMkLst>
        </pc:picChg>
        <pc:picChg chg="add mod">
          <ac:chgData name="Kyra Culloton" userId="730276994f02a578" providerId="LiveId" clId="{C2DFE7B1-C1A0-4FBC-8034-0DC74B1A03F9}" dt="2026-06-22T09:42:21.472" v="274" actId="1076"/>
          <ac:picMkLst>
            <pc:docMk/>
            <pc:sldMk cId="3049184464" sldId="270"/>
            <ac:picMk id="19" creationId="{AA18A17A-B3B9-B998-983C-98FCFBB45D6E}"/>
          </ac:picMkLst>
        </pc:picChg>
        <pc:picChg chg="add mod">
          <ac:chgData name="Kyra Culloton" userId="730276994f02a578" providerId="LiveId" clId="{C2DFE7B1-C1A0-4FBC-8034-0DC74B1A03F9}" dt="2026-06-22T09:36:03.512" v="259" actId="14100"/>
          <ac:picMkLst>
            <pc:docMk/>
            <pc:sldMk cId="3049184464" sldId="270"/>
            <ac:picMk id="20" creationId="{6EC8B297-7A73-A083-CE20-940468237056}"/>
          </ac:picMkLst>
        </pc:picChg>
        <pc:picChg chg="add del mod">
          <ac:chgData name="Kyra Culloton" userId="730276994f02a578" providerId="LiveId" clId="{C2DFE7B1-C1A0-4FBC-8034-0DC74B1A03F9}" dt="2026-06-22T09:45:34.421" v="303" actId="14100"/>
          <ac:picMkLst>
            <pc:docMk/>
            <pc:sldMk cId="3049184464" sldId="270"/>
            <ac:picMk id="21" creationId="{0C1A579E-2DCF-53C9-B4AA-4F999FB60E0D}"/>
          </ac:picMkLst>
        </pc:picChg>
      </pc:sldChg>
    </pc:docChg>
  </pc:docChgLst>
  <pc:docChgLst>
    <pc:chgData name="Kyra Culloton" userId="730276994f02a578" providerId="LiveId" clId="{56A8DDBF-BE3D-4C3E-9CBC-18AADFFAFCCC}"/>
    <pc:docChg chg="undo custSel modSld">
      <pc:chgData name="Kyra Culloton" userId="730276994f02a578" providerId="LiveId" clId="{56A8DDBF-BE3D-4C3E-9CBC-18AADFFAFCCC}" dt="2026-06-30T07:49:51.476" v="528" actId="20577"/>
      <pc:docMkLst>
        <pc:docMk/>
      </pc:docMkLst>
      <pc:sldChg chg="modSp mod">
        <pc:chgData name="Kyra Culloton" userId="730276994f02a578" providerId="LiveId" clId="{56A8DDBF-BE3D-4C3E-9CBC-18AADFFAFCCC}" dt="2026-06-23T06:27:27.341" v="2" actId="20577"/>
        <pc:sldMkLst>
          <pc:docMk/>
          <pc:sldMk cId="3260315973" sldId="258"/>
        </pc:sldMkLst>
        <pc:spChg chg="mod">
          <ac:chgData name="Kyra Culloton" userId="730276994f02a578" providerId="LiveId" clId="{56A8DDBF-BE3D-4C3E-9CBC-18AADFFAFCCC}" dt="2026-06-23T06:27:27.341" v="2" actId="20577"/>
          <ac:spMkLst>
            <pc:docMk/>
            <pc:sldMk cId="3260315973" sldId="258"/>
            <ac:spMk id="3" creationId="{4B610BF5-1047-BA89-C8EB-CF5DE4FE41F5}"/>
          </ac:spMkLst>
        </pc:spChg>
      </pc:sldChg>
      <pc:sldChg chg="modSp mod">
        <pc:chgData name="Kyra Culloton" userId="730276994f02a578" providerId="LiveId" clId="{56A8DDBF-BE3D-4C3E-9CBC-18AADFFAFCCC}" dt="2026-06-30T01:45:11.618" v="20" actId="13926"/>
        <pc:sldMkLst>
          <pc:docMk/>
          <pc:sldMk cId="3952118690" sldId="259"/>
        </pc:sldMkLst>
        <pc:spChg chg="mod">
          <ac:chgData name="Kyra Culloton" userId="730276994f02a578" providerId="LiveId" clId="{56A8DDBF-BE3D-4C3E-9CBC-18AADFFAFCCC}" dt="2026-06-30T01:45:11.618" v="20" actId="13926"/>
          <ac:spMkLst>
            <pc:docMk/>
            <pc:sldMk cId="3952118690" sldId="259"/>
            <ac:spMk id="2" creationId="{8C084A52-9631-FBAE-DEEF-5D3371E80E0A}"/>
          </ac:spMkLst>
        </pc:spChg>
        <pc:spChg chg="mod">
          <ac:chgData name="Kyra Culloton" userId="730276994f02a578" providerId="LiveId" clId="{56A8DDBF-BE3D-4C3E-9CBC-18AADFFAFCCC}" dt="2026-06-30T01:34:18.139" v="7" actId="20577"/>
          <ac:spMkLst>
            <pc:docMk/>
            <pc:sldMk cId="3952118690" sldId="259"/>
            <ac:spMk id="3" creationId="{71F739EC-CECA-51BB-8BD3-285B661EAF0E}"/>
          </ac:spMkLst>
        </pc:spChg>
      </pc:sldChg>
      <pc:sldChg chg="modSp mod">
        <pc:chgData name="Kyra Culloton" userId="730276994f02a578" providerId="LiveId" clId="{56A8DDBF-BE3D-4C3E-9CBC-18AADFFAFCCC}" dt="2026-06-30T01:45:00.549" v="19" actId="13926"/>
        <pc:sldMkLst>
          <pc:docMk/>
          <pc:sldMk cId="1867097148" sldId="260"/>
        </pc:sldMkLst>
        <pc:spChg chg="mod">
          <ac:chgData name="Kyra Culloton" userId="730276994f02a578" providerId="LiveId" clId="{56A8DDBF-BE3D-4C3E-9CBC-18AADFFAFCCC}" dt="2026-06-30T01:45:00.549" v="19" actId="13926"/>
          <ac:spMkLst>
            <pc:docMk/>
            <pc:sldMk cId="1867097148" sldId="260"/>
            <ac:spMk id="2" creationId="{630E8DF2-461A-C75D-C919-4B3E517F3979}"/>
          </ac:spMkLst>
        </pc:spChg>
        <pc:spChg chg="mod">
          <ac:chgData name="Kyra Culloton" userId="730276994f02a578" providerId="LiveId" clId="{56A8DDBF-BE3D-4C3E-9CBC-18AADFFAFCCC}" dt="2026-06-30T01:43:54.545" v="18" actId="13926"/>
          <ac:spMkLst>
            <pc:docMk/>
            <pc:sldMk cId="1867097148" sldId="260"/>
            <ac:spMk id="3" creationId="{C2B1780C-93C0-EDBA-8668-732428AD743D}"/>
          </ac:spMkLst>
        </pc:spChg>
      </pc:sldChg>
      <pc:sldChg chg="modSp mod">
        <pc:chgData name="Kyra Culloton" userId="730276994f02a578" providerId="LiveId" clId="{56A8DDBF-BE3D-4C3E-9CBC-18AADFFAFCCC}" dt="2026-06-30T07:49:51.476" v="528" actId="20577"/>
        <pc:sldMkLst>
          <pc:docMk/>
          <pc:sldMk cId="1773857319" sldId="263"/>
        </pc:sldMkLst>
        <pc:spChg chg="mod">
          <ac:chgData name="Kyra Culloton" userId="730276994f02a578" providerId="LiveId" clId="{56A8DDBF-BE3D-4C3E-9CBC-18AADFFAFCCC}" dt="2026-06-30T07:49:51.476" v="528" actId="20577"/>
          <ac:spMkLst>
            <pc:docMk/>
            <pc:sldMk cId="1773857319" sldId="263"/>
            <ac:spMk id="3" creationId="{C0EDF90E-C9C2-5491-3B13-7E0E74085B2B}"/>
          </ac:spMkLst>
        </pc:spChg>
      </pc:sldChg>
      <pc:sldChg chg="modSp mod">
        <pc:chgData name="Kyra Culloton" userId="730276994f02a578" providerId="LiveId" clId="{56A8DDBF-BE3D-4C3E-9CBC-18AADFFAFCCC}" dt="2026-06-23T06:33:36.292" v="4" actId="20577"/>
        <pc:sldMkLst>
          <pc:docMk/>
          <pc:sldMk cId="1913982687" sldId="266"/>
        </pc:sldMkLst>
        <pc:spChg chg="mod">
          <ac:chgData name="Kyra Culloton" userId="730276994f02a578" providerId="LiveId" clId="{56A8DDBF-BE3D-4C3E-9CBC-18AADFFAFCCC}" dt="2026-06-23T06:33:36.292" v="4" actId="20577"/>
          <ac:spMkLst>
            <pc:docMk/>
            <pc:sldMk cId="1913982687" sldId="266"/>
            <ac:spMk id="2" creationId="{EEAA55FE-613D-A4E9-A21D-1BE7008CF5F6}"/>
          </ac:spMkLst>
        </pc:spChg>
      </pc:sldChg>
      <pc:sldChg chg="modSp mod">
        <pc:chgData name="Kyra Culloton" userId="730276994f02a578" providerId="LiveId" clId="{56A8DDBF-BE3D-4C3E-9CBC-18AADFFAFCCC}" dt="2026-06-30T01:38:15.601" v="10" actId="20577"/>
        <pc:sldMkLst>
          <pc:docMk/>
          <pc:sldMk cId="2984161174" sldId="267"/>
        </pc:sldMkLst>
        <pc:spChg chg="mod">
          <ac:chgData name="Kyra Culloton" userId="730276994f02a578" providerId="LiveId" clId="{56A8DDBF-BE3D-4C3E-9CBC-18AADFFAFCCC}" dt="2026-06-30T01:38:15.601" v="10" actId="20577"/>
          <ac:spMkLst>
            <pc:docMk/>
            <pc:sldMk cId="2984161174" sldId="267"/>
            <ac:spMk id="3" creationId="{425ABD6A-018A-A700-2045-A231BDCEE3E1}"/>
          </ac:spMkLst>
        </pc:spChg>
      </pc:sldChg>
    </pc:docChg>
  </pc:docChgLst>
  <pc:docChgLst>
    <pc:chgData name="Kyra Culloton" userId="730276994f02a578" providerId="LiveId" clId="{39917739-4952-44C2-8702-ABC2475476B5}"/>
    <pc:docChg chg="undo custSel modSld">
      <pc:chgData name="Kyra Culloton" userId="730276994f02a578" providerId="LiveId" clId="{39917739-4952-44C2-8702-ABC2475476B5}" dt="2026-06-22T01:49:23.474" v="95" actId="20577"/>
      <pc:docMkLst>
        <pc:docMk/>
      </pc:docMkLst>
      <pc:sldChg chg="modSp mod">
        <pc:chgData name="Kyra Culloton" userId="730276994f02a578" providerId="LiveId" clId="{39917739-4952-44C2-8702-ABC2475476B5}" dt="2026-06-22T01:32:15.913" v="2" actId="13926"/>
        <pc:sldMkLst>
          <pc:docMk/>
          <pc:sldMk cId="3952118690" sldId="259"/>
        </pc:sldMkLst>
        <pc:spChg chg="mod">
          <ac:chgData name="Kyra Culloton" userId="730276994f02a578" providerId="LiveId" clId="{39917739-4952-44C2-8702-ABC2475476B5}" dt="2026-06-22T01:32:15.913" v="2" actId="13926"/>
          <ac:spMkLst>
            <pc:docMk/>
            <pc:sldMk cId="3952118690" sldId="259"/>
            <ac:spMk id="3" creationId="{71F739EC-CECA-51BB-8BD3-285B661EAF0E}"/>
          </ac:spMkLst>
        </pc:spChg>
      </pc:sldChg>
      <pc:sldChg chg="modSp mod">
        <pc:chgData name="Kyra Culloton" userId="730276994f02a578" providerId="LiveId" clId="{39917739-4952-44C2-8702-ABC2475476B5}" dt="2026-06-22T01:30:30.352" v="0" actId="13926"/>
        <pc:sldMkLst>
          <pc:docMk/>
          <pc:sldMk cId="1867097148" sldId="260"/>
        </pc:sldMkLst>
        <pc:spChg chg="mod">
          <ac:chgData name="Kyra Culloton" userId="730276994f02a578" providerId="LiveId" clId="{39917739-4952-44C2-8702-ABC2475476B5}" dt="2026-06-22T01:30:30.352" v="0" actId="13926"/>
          <ac:spMkLst>
            <pc:docMk/>
            <pc:sldMk cId="1867097148" sldId="260"/>
            <ac:spMk id="3" creationId="{C2B1780C-93C0-EDBA-8668-732428AD743D}"/>
          </ac:spMkLst>
        </pc:spChg>
      </pc:sldChg>
      <pc:sldChg chg="modSp mod">
        <pc:chgData name="Kyra Culloton" userId="730276994f02a578" providerId="LiveId" clId="{39917739-4952-44C2-8702-ABC2475476B5}" dt="2026-06-22T01:49:23.474" v="95" actId="20577"/>
        <pc:sldMkLst>
          <pc:docMk/>
          <pc:sldMk cId="2069460109" sldId="261"/>
        </pc:sldMkLst>
        <pc:spChg chg="mod">
          <ac:chgData name="Kyra Culloton" userId="730276994f02a578" providerId="LiveId" clId="{39917739-4952-44C2-8702-ABC2475476B5}" dt="2026-06-22T01:49:23.474" v="95" actId="20577"/>
          <ac:spMkLst>
            <pc:docMk/>
            <pc:sldMk cId="2069460109" sldId="261"/>
            <ac:spMk id="3" creationId="{DD29F3D5-1914-F3B4-D395-B87823B370C7}"/>
          </ac:spMkLst>
        </pc:spChg>
      </pc:sldChg>
      <pc:sldChg chg="modSp mod">
        <pc:chgData name="Kyra Culloton" userId="730276994f02a578" providerId="LiveId" clId="{39917739-4952-44C2-8702-ABC2475476B5}" dt="2026-06-22T01:33:58.571" v="6" actId="13926"/>
        <pc:sldMkLst>
          <pc:docMk/>
          <pc:sldMk cId="1234095447" sldId="262"/>
        </pc:sldMkLst>
        <pc:spChg chg="mod">
          <ac:chgData name="Kyra Culloton" userId="730276994f02a578" providerId="LiveId" clId="{39917739-4952-44C2-8702-ABC2475476B5}" dt="2026-06-22T01:33:58.571" v="6" actId="13926"/>
          <ac:spMkLst>
            <pc:docMk/>
            <pc:sldMk cId="1234095447" sldId="262"/>
            <ac:spMk id="3" creationId="{A5DA020A-772A-F8D1-0E11-6DFA39A970E9}"/>
          </ac:spMkLst>
        </pc:spChg>
      </pc:sldChg>
      <pc:sldChg chg="modSp mod">
        <pc:chgData name="Kyra Culloton" userId="730276994f02a578" providerId="LiveId" clId="{39917739-4952-44C2-8702-ABC2475476B5}" dt="2026-06-22T01:45:33.550" v="90" actId="13926"/>
        <pc:sldMkLst>
          <pc:docMk/>
          <pc:sldMk cId="2984161174" sldId="267"/>
        </pc:sldMkLst>
        <pc:spChg chg="mod">
          <ac:chgData name="Kyra Culloton" userId="730276994f02a578" providerId="LiveId" clId="{39917739-4952-44C2-8702-ABC2475476B5}" dt="2026-06-22T01:45:33.550" v="90" actId="13926"/>
          <ac:spMkLst>
            <pc:docMk/>
            <pc:sldMk cId="2984161174" sldId="267"/>
            <ac:spMk id="3" creationId="{425ABD6A-018A-A700-2045-A231BDCEE3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B1205-3B7D-4BE1-B953-2CB8A28980B2}" type="datetimeFigureOut">
              <a:rPr lang="en-AU" smtClean="0"/>
              <a:t>30/06/2026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F073D-6F9E-42DB-A2FA-7A908735079A}" type="slidenum">
              <a:rPr lang="en-AU" smtClean="0"/>
              <a:t>‹#›</a:t>
            </a:fld>
            <a:endParaRPr lang="en-AU"/>
          </a:p>
        </p:txBody>
      </p:sp>
    </p:spTree>
    <p:extLst>
      <p:ext uri="{BB962C8B-B14F-4D97-AF65-F5344CB8AC3E}">
        <p14:creationId xmlns:p14="http://schemas.microsoft.com/office/powerpoint/2010/main" val="6665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86F073D-6F9E-42DB-A2FA-7A908735079A}" type="slidenum">
              <a:rPr lang="en-AU" smtClean="0"/>
              <a:t>1</a:t>
            </a:fld>
            <a:endParaRPr lang="en-AU"/>
          </a:p>
        </p:txBody>
      </p:sp>
    </p:spTree>
    <p:extLst>
      <p:ext uri="{BB962C8B-B14F-4D97-AF65-F5344CB8AC3E}">
        <p14:creationId xmlns:p14="http://schemas.microsoft.com/office/powerpoint/2010/main" val="2136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86F073D-6F9E-42DB-A2FA-7A908735079A}" type="slidenum">
              <a:rPr lang="en-AU" smtClean="0"/>
              <a:t>7</a:t>
            </a:fld>
            <a:endParaRPr lang="en-AU"/>
          </a:p>
        </p:txBody>
      </p:sp>
    </p:spTree>
    <p:extLst>
      <p:ext uri="{BB962C8B-B14F-4D97-AF65-F5344CB8AC3E}">
        <p14:creationId xmlns:p14="http://schemas.microsoft.com/office/powerpoint/2010/main" val="134036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2DDD-051C-07F7-9F72-311B4FBF7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E229A-CEDD-D6BA-DE42-9C96160F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3B2F2-B8FB-CD1B-9AC9-BFAECC69687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016236D-502E-6A23-1E24-61D0BAD568F7}"/>
              </a:ext>
            </a:extLst>
          </p:cNvPr>
          <p:cNvSpPr>
            <a:spLocks noGrp="1"/>
          </p:cNvSpPr>
          <p:nvPr>
            <p:ph type="sldNum" sz="quarter" idx="5"/>
          </p:nvPr>
        </p:nvSpPr>
        <p:spPr/>
        <p:txBody>
          <a:bodyPr/>
          <a:lstStyle/>
          <a:p>
            <a:fld id="{786F073D-6F9E-42DB-A2FA-7A908735079A}" type="slidenum">
              <a:rPr lang="en-AU" smtClean="0"/>
              <a:t>13</a:t>
            </a:fld>
            <a:endParaRPr lang="en-AU"/>
          </a:p>
        </p:txBody>
      </p:sp>
    </p:spTree>
    <p:extLst>
      <p:ext uri="{BB962C8B-B14F-4D97-AF65-F5344CB8AC3E}">
        <p14:creationId xmlns:p14="http://schemas.microsoft.com/office/powerpoint/2010/main" val="2666246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154660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1417060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140527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3090795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D63A78-6F4A-4BA9-86EB-E2444620ACC4}" type="datetimeFigureOut">
              <a:rPr lang="en-AU" smtClean="0"/>
              <a:t>30/06/2026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147106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D63A78-6F4A-4BA9-86EB-E2444620ACC4}" type="datetimeFigureOut">
              <a:rPr lang="en-AU" smtClean="0"/>
              <a:t>30/06/2026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279324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D63A78-6F4A-4BA9-86EB-E2444620ACC4}" type="datetimeFigureOut">
              <a:rPr lang="en-AU" smtClean="0"/>
              <a:t>30/06/2026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2530866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D63A78-6F4A-4BA9-86EB-E2444620ACC4}" type="datetimeFigureOut">
              <a:rPr lang="en-AU" smtClean="0"/>
              <a:t>30/06/2026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20815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63A78-6F4A-4BA9-86EB-E2444620ACC4}" type="datetimeFigureOut">
              <a:rPr lang="en-AU" smtClean="0"/>
              <a:t>30/06/2026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329924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D63A78-6F4A-4BA9-86EB-E2444620ACC4}" type="datetimeFigureOut">
              <a:rPr lang="en-AU" smtClean="0"/>
              <a:t>30/06/2026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234956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D63A78-6F4A-4BA9-86EB-E2444620ACC4}" type="datetimeFigureOut">
              <a:rPr lang="en-AU" smtClean="0"/>
              <a:t>30/06/2026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696CD4C6-71E2-4D19-877F-0A952AC29F69}" type="slidenum">
              <a:rPr lang="en-AU" smtClean="0"/>
              <a:t>‹#›</a:t>
            </a:fld>
            <a:endParaRPr lang="en-AU"/>
          </a:p>
        </p:txBody>
      </p:sp>
    </p:spTree>
    <p:extLst>
      <p:ext uri="{BB962C8B-B14F-4D97-AF65-F5344CB8AC3E}">
        <p14:creationId xmlns:p14="http://schemas.microsoft.com/office/powerpoint/2010/main" val="4033160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54D63A78-6F4A-4BA9-86EB-E2444620ACC4}" type="datetimeFigureOut">
              <a:rPr lang="en-AU" smtClean="0"/>
              <a:t>30/06/2026</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696CD4C6-71E2-4D19-877F-0A952AC29F69}" type="slidenum">
              <a:rPr lang="en-AU" smtClean="0"/>
              <a:t>‹#›</a:t>
            </a:fld>
            <a:endParaRPr lang="en-AU"/>
          </a:p>
        </p:txBody>
      </p:sp>
    </p:spTree>
    <p:extLst>
      <p:ext uri="{BB962C8B-B14F-4D97-AF65-F5344CB8AC3E}">
        <p14:creationId xmlns:p14="http://schemas.microsoft.com/office/powerpoint/2010/main" val="19405804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F74CA-7E14-173C-5726-7E22BF6ECF7C}"/>
              </a:ext>
            </a:extLst>
          </p:cNvPr>
          <p:cNvSpPr>
            <a:spLocks noGrp="1"/>
          </p:cNvSpPr>
          <p:nvPr>
            <p:ph type="ctrTitle"/>
          </p:nvPr>
        </p:nvSpPr>
        <p:spPr>
          <a:xfrm>
            <a:off x="1312752" y="1562181"/>
            <a:ext cx="9566496" cy="2387600"/>
          </a:xfrm>
        </p:spPr>
        <p:txBody>
          <a:bodyPr/>
          <a:lstStyle/>
          <a:p>
            <a:r>
              <a:rPr lang="en-GB"/>
              <a:t>July is 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Month!</a:t>
            </a:r>
            <a:endParaRPr lang="en-AU"/>
          </a:p>
        </p:txBody>
      </p:sp>
    </p:spTree>
    <p:extLst>
      <p:ext uri="{BB962C8B-B14F-4D97-AF65-F5344CB8AC3E}">
        <p14:creationId xmlns:p14="http://schemas.microsoft.com/office/powerpoint/2010/main" val="2891149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B8221-0400-AE97-C27B-28F63127C5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E8A81-DB4E-F0F3-2A5E-1F5472F1D014}"/>
              </a:ext>
            </a:extLst>
          </p:cNvPr>
          <p:cNvSpPr>
            <a:spLocks noGrp="1"/>
          </p:cNvSpPr>
          <p:nvPr>
            <p:ph type="title"/>
          </p:nvPr>
        </p:nvSpPr>
        <p:spPr>
          <a:xfrm>
            <a:off x="805416" y="103377"/>
            <a:ext cx="10581167" cy="1325563"/>
          </a:xfrm>
        </p:spPr>
        <p:txBody>
          <a:bodyPr/>
          <a:lstStyle/>
          <a:p>
            <a:pPr algn="ctr"/>
            <a:r>
              <a:rPr lang="en-GB"/>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and Mental Health – Part 1:</a:t>
            </a:r>
            <a:endParaRPr lang="en-AU"/>
          </a:p>
        </p:txBody>
      </p:sp>
      <p:sp>
        <p:nvSpPr>
          <p:cNvPr id="3" name="Content Placeholder 2">
            <a:extLst>
              <a:ext uri="{FF2B5EF4-FFF2-40B4-BE49-F238E27FC236}">
                <a16:creationId xmlns:a16="http://schemas.microsoft.com/office/drawing/2014/main" id="{A5DA020A-772A-F8D1-0E11-6DFA39A970E9}"/>
              </a:ext>
            </a:extLst>
          </p:cNvPr>
          <p:cNvSpPr>
            <a:spLocks noGrp="1"/>
          </p:cNvSpPr>
          <p:nvPr>
            <p:ph idx="1"/>
          </p:nvPr>
        </p:nvSpPr>
        <p:spPr>
          <a:xfrm>
            <a:off x="348995" y="1794700"/>
            <a:ext cx="11494008" cy="3878643"/>
          </a:xfrm>
        </p:spPr>
        <p:txBody>
          <a:bodyPr>
            <a:noAutofit/>
          </a:bodyPr>
          <a:lstStyle/>
          <a:p>
            <a:pPr marL="0" indent="0">
              <a:buNone/>
            </a:pPr>
            <a:r>
              <a:rPr lang="en-AU" sz="2000"/>
              <a:t>While I have been emphasising my disability pride, it does not mean that I don’t find being disabled hard. </a:t>
            </a:r>
            <a:r>
              <a:rPr lang="en-GB" sz="2000"/>
              <a:t>I also have Generalised Anxiety Disorder; a lot of my anxiety stems from growing up in a world that was not designed for people like me.</a:t>
            </a:r>
          </a:p>
          <a:p>
            <a:pPr marL="0" indent="0">
              <a:buNone/>
            </a:pPr>
            <a:r>
              <a:rPr lang="en-GB" sz="2000"/>
              <a:t>I have recently decided to start wearing the Hidden Disabilities Sunflower lanyard in certain situations to help others be more aware of my anxiety and the fact that I can easily become overwhelmed. While I personally do not consider my anxiety to be a 'disability', I recognise its intersectionality with my CP and the way that it affects me every day. I am hoping that I will learn to become proud of wearing the lanyard, rather than worrying that my anxiety is not 'bad enough' to warrant the support.</a:t>
            </a:r>
          </a:p>
          <a:p>
            <a:pPr>
              <a:buFont typeface="Aptos" panose="020B0004020202020204" pitchFamily="34" charset="0"/>
              <a:buChar char="*"/>
            </a:pPr>
            <a:r>
              <a:rPr lang="en-GB" sz="2000"/>
              <a:t>Continued on </a:t>
            </a:r>
            <a:r>
              <a:rPr lang="en-AU" sz="2000"/>
              <a:t>next slide.</a:t>
            </a:r>
            <a:endParaRPr lang="en-GB" sz="2000"/>
          </a:p>
        </p:txBody>
      </p:sp>
      <p:pic>
        <p:nvPicPr>
          <p:cNvPr id="2050" name="Picture 2" descr="Students share their experience of the Hidden Disabilities Sunflower  initiative - The University of Sydney">
            <a:extLst>
              <a:ext uri="{FF2B5EF4-FFF2-40B4-BE49-F238E27FC236}">
                <a16:creationId xmlns:a16="http://schemas.microsoft.com/office/drawing/2014/main" id="{9F20E51C-9FEE-B9F0-0D43-6206B3414A8F}"/>
              </a:ext>
            </a:extLst>
          </p:cNvPr>
          <p:cNvPicPr>
            <a:picLocks noChangeAspect="1" noChangeArrowheads="1"/>
          </p:cNvPicPr>
          <p:nvPr/>
        </p:nvPicPr>
        <p:blipFill>
          <a:blip r:embed="rId2"/>
          <a:srcRect/>
          <a:stretch/>
        </p:blipFill>
        <p:spPr bwMode="auto">
          <a:xfrm>
            <a:off x="4982794" y="4296329"/>
            <a:ext cx="2226410" cy="223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95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EF898-85D3-BF8E-06B6-1A610DB434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7B35F-4AEB-FAF1-5B1A-F69202440527}"/>
              </a:ext>
            </a:extLst>
          </p:cNvPr>
          <p:cNvSpPr>
            <a:spLocks noGrp="1"/>
          </p:cNvSpPr>
          <p:nvPr>
            <p:ph type="title"/>
          </p:nvPr>
        </p:nvSpPr>
        <p:spPr>
          <a:xfrm>
            <a:off x="805416" y="103377"/>
            <a:ext cx="10581167" cy="1325563"/>
          </a:xfrm>
        </p:spPr>
        <p:txBody>
          <a:bodyPr/>
          <a:lstStyle/>
          <a:p>
            <a:pPr algn="ctr"/>
            <a:r>
              <a:rPr lang="en-GB"/>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and Mental Health – Part 2:</a:t>
            </a:r>
            <a:endParaRPr lang="en-AU"/>
          </a:p>
        </p:txBody>
      </p:sp>
      <p:sp>
        <p:nvSpPr>
          <p:cNvPr id="3" name="Content Placeholder 2">
            <a:extLst>
              <a:ext uri="{FF2B5EF4-FFF2-40B4-BE49-F238E27FC236}">
                <a16:creationId xmlns:a16="http://schemas.microsoft.com/office/drawing/2014/main" id="{425ABD6A-018A-A700-2045-A231BDCEE3E1}"/>
              </a:ext>
            </a:extLst>
          </p:cNvPr>
          <p:cNvSpPr>
            <a:spLocks noGrp="1"/>
          </p:cNvSpPr>
          <p:nvPr>
            <p:ph idx="1"/>
          </p:nvPr>
        </p:nvSpPr>
        <p:spPr>
          <a:xfrm>
            <a:off x="348996" y="1428940"/>
            <a:ext cx="11494008" cy="4765612"/>
          </a:xfrm>
        </p:spPr>
        <p:txBody>
          <a:bodyPr>
            <a:noAutofit/>
          </a:bodyPr>
          <a:lstStyle/>
          <a:p>
            <a:pPr marL="0" indent="0">
              <a:buNone/>
            </a:pPr>
            <a:r>
              <a:rPr lang="en-GB" sz="1600" dirty="0"/>
              <a:t>I thought I would share some situations that can trigger my anxiety, in case any of them resonate with you, and to remind you that you’re not alone:</a:t>
            </a:r>
            <a:endParaRPr lang="en-AU" sz="1600" dirty="0"/>
          </a:p>
          <a:p>
            <a:r>
              <a:rPr lang="en-AU" sz="1600" dirty="0"/>
              <a:t>Stigma and (internalised) ableism</a:t>
            </a:r>
            <a:r>
              <a:rPr lang="en-GB" sz="1600" dirty="0"/>
              <a:t>: due to the severity of my CP, people sometimes assume that I also have an intellectual disability. When I encounter people for the first time, they often (unintentionally) speak to me like I'm a toddler, which can trigger my anxiety, as I instantly start believing that they have low expectations of me, and that I will have to prove myself.</a:t>
            </a:r>
            <a:endParaRPr lang="en-AU" sz="1600" dirty="0"/>
          </a:p>
          <a:p>
            <a:r>
              <a:rPr lang="en-GB" sz="1600" dirty="0"/>
              <a:t>Navigating systems such as the National Disability Insurance Scheme (NDIS) and the education system: constantly having to prove the severity of my disability, in order to receive necessary supports.</a:t>
            </a:r>
            <a:endParaRPr lang="en-AU" sz="1600" dirty="0"/>
          </a:p>
          <a:p>
            <a:r>
              <a:rPr lang="en-AU" sz="1600" dirty="0"/>
              <a:t>Attachment challenges:</a:t>
            </a:r>
            <a:r>
              <a:rPr lang="en-GB" sz="1600" dirty="0"/>
              <a:t> I experience severe anxiety when I have to leave people who actually understand me and accept me for who I am (e.g. teachers, support workers and therapists). In some cases, I have experienced grief responses after leaving people.</a:t>
            </a:r>
            <a:endParaRPr lang="en-AU" sz="1600" dirty="0"/>
          </a:p>
          <a:p>
            <a:r>
              <a:rPr lang="en-GB" sz="1600" dirty="0"/>
              <a:t>Feeling like a burden to others.</a:t>
            </a:r>
          </a:p>
          <a:p>
            <a:r>
              <a:rPr lang="en-GB" sz="1600" dirty="0"/>
              <a:t>Worrying that I </a:t>
            </a:r>
            <a:r>
              <a:rPr lang="en-AU" sz="1600" dirty="0"/>
              <a:t>won’t </a:t>
            </a:r>
            <a:r>
              <a:rPr lang="en-GB" sz="1600" dirty="0"/>
              <a:t>be able to assist someone in an emergency situation, if they need help.</a:t>
            </a:r>
          </a:p>
          <a:p>
            <a:r>
              <a:rPr lang="en-GB" sz="1600" dirty="0"/>
              <a:t>Dealing with the uncertainty of how I will be supported as I get older (i.e. when my parents are unable to care for me).</a:t>
            </a:r>
          </a:p>
          <a:p>
            <a:r>
              <a:rPr lang="en-GB" sz="1600" dirty="0"/>
              <a:t>I often feel vulnerable in crowded/busy situations, especially if they are loud. </a:t>
            </a:r>
            <a:r>
              <a:rPr lang="en-AU" sz="1600" dirty="0"/>
              <a:t> Due to my CP, I struggle to project my </a:t>
            </a:r>
            <a:r>
              <a:rPr lang="en-GB" sz="1600" dirty="0"/>
              <a:t> voice when there is a lot of background noise, and I also find it hard to hear other people, as my seated position compared to their standing, and the bulkiness of my wheelchair, puts extra distance between us. My anxiety in these situations is exacerbated when there is no obvious 'escape route' for when/if I get overwhelmed and need to leave quickly.</a:t>
            </a:r>
          </a:p>
          <a:p>
            <a:pPr marL="0" indent="0">
              <a:buNone/>
            </a:pPr>
            <a:endParaRPr lang="en-GB" sz="1400" dirty="0"/>
          </a:p>
        </p:txBody>
      </p:sp>
    </p:spTree>
    <p:extLst>
      <p:ext uri="{BB962C8B-B14F-4D97-AF65-F5344CB8AC3E}">
        <p14:creationId xmlns:p14="http://schemas.microsoft.com/office/powerpoint/2010/main" val="2984161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1108D-AC20-29E9-F664-5101216EA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FC96B6-9056-A2A9-6155-4FFC5875B95A}"/>
              </a:ext>
            </a:extLst>
          </p:cNvPr>
          <p:cNvSpPr>
            <a:spLocks noGrp="1"/>
          </p:cNvSpPr>
          <p:nvPr>
            <p:ph type="title"/>
          </p:nvPr>
        </p:nvSpPr>
        <p:spPr>
          <a:xfrm>
            <a:off x="838199" y="365125"/>
            <a:ext cx="10581167" cy="1325563"/>
          </a:xfrm>
        </p:spPr>
        <p:txBody>
          <a:bodyPr/>
          <a:lstStyle/>
          <a:p>
            <a:pPr algn="ctr"/>
            <a:r>
              <a:rPr lang="en-GB"/>
              <a:t>A Final Note:</a:t>
            </a:r>
            <a:endParaRPr lang="en-AU"/>
          </a:p>
        </p:txBody>
      </p:sp>
      <p:sp>
        <p:nvSpPr>
          <p:cNvPr id="3" name="Content Placeholder 2">
            <a:extLst>
              <a:ext uri="{FF2B5EF4-FFF2-40B4-BE49-F238E27FC236}">
                <a16:creationId xmlns:a16="http://schemas.microsoft.com/office/drawing/2014/main" id="{C0EDF90E-C9C2-5491-3B13-7E0E74085B2B}"/>
              </a:ext>
            </a:extLst>
          </p:cNvPr>
          <p:cNvSpPr>
            <a:spLocks noGrp="1"/>
          </p:cNvSpPr>
          <p:nvPr>
            <p:ph idx="1"/>
          </p:nvPr>
        </p:nvSpPr>
        <p:spPr/>
        <p:txBody>
          <a:bodyPr>
            <a:normAutofit fontScale="92500" lnSpcReduction="20000"/>
          </a:bodyPr>
          <a:lstStyle/>
          <a:p>
            <a:pPr marL="0" indent="0">
              <a:buNone/>
            </a:pPr>
            <a:r>
              <a:rPr lang="en-AU" dirty="0"/>
              <a:t>Every aspect of my life is affected by my Cerebral Palsy, including my job choice, interests, values, and, of course, the way I complete all day-to-day activities. Without my CP, I would be an entirely different person. I am proud of my disability, and learning to be proud of my whole identity, and I wouldn’t change it for the world! </a:t>
            </a:r>
          </a:p>
          <a:p>
            <a:pPr marL="0" indent="0">
              <a:buNone/>
            </a:pPr>
            <a:endParaRPr lang="en-AU" dirty="0"/>
          </a:p>
          <a:p>
            <a:pPr marL="0" indent="0">
              <a:buNone/>
            </a:pPr>
            <a:r>
              <a:rPr lang="en-AU" dirty="0"/>
              <a:t>This Disability Pride Month (and all other months), I encourage you to actively engage with the disabled community. Inclusion is everyone’s responsibility, whether you are disabled or not. We can all work together to build a more inclusive future for disabled people, by listening to lived experience, challenging ableism, investing in the work/creations of disabled people and disability organisations (such as </a:t>
            </a:r>
            <a:r>
              <a:rPr lang="en-AU" dirty="0" err="1"/>
              <a:t>CPActive</a:t>
            </a:r>
            <a:r>
              <a:rPr lang="en-AU" dirty="0"/>
              <a:t>), and giving disabled people opportunities to access the support </a:t>
            </a:r>
            <a:r>
              <a:rPr lang="en-AU"/>
              <a:t>they need achieve </a:t>
            </a:r>
            <a:r>
              <a:rPr lang="en-AU" dirty="0"/>
              <a:t>their dreams.</a:t>
            </a:r>
          </a:p>
        </p:txBody>
      </p:sp>
    </p:spTree>
    <p:extLst>
      <p:ext uri="{BB962C8B-B14F-4D97-AF65-F5344CB8AC3E}">
        <p14:creationId xmlns:p14="http://schemas.microsoft.com/office/powerpoint/2010/main" val="1773857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D4E8-166E-CA03-9D22-376932016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EEBBD6-BFCF-BDD9-0611-93F0014E1B57}"/>
              </a:ext>
            </a:extLst>
          </p:cNvPr>
          <p:cNvSpPr>
            <a:spLocks noGrp="1"/>
          </p:cNvSpPr>
          <p:nvPr>
            <p:ph type="ctrTitle"/>
          </p:nvPr>
        </p:nvSpPr>
        <p:spPr>
          <a:xfrm>
            <a:off x="1426957" y="1041400"/>
            <a:ext cx="9338086" cy="2387600"/>
          </a:xfrm>
        </p:spPr>
        <p:txBody>
          <a:bodyPr/>
          <a:lstStyle/>
          <a:p>
            <a:r>
              <a:rPr lang="en-GB"/>
              <a:t>Happy 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Month!</a:t>
            </a:r>
            <a:endParaRPr lang="en-AU"/>
          </a:p>
        </p:txBody>
      </p:sp>
    </p:spTree>
    <p:extLst>
      <p:ext uri="{BB962C8B-B14F-4D97-AF65-F5344CB8AC3E}">
        <p14:creationId xmlns:p14="http://schemas.microsoft.com/office/powerpoint/2010/main" val="3145977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877F-E803-BB64-E53F-DCCF09B7C386}"/>
              </a:ext>
            </a:extLst>
          </p:cNvPr>
          <p:cNvSpPr>
            <a:spLocks noGrp="1"/>
          </p:cNvSpPr>
          <p:nvPr>
            <p:ph type="title"/>
          </p:nvPr>
        </p:nvSpPr>
        <p:spPr/>
        <p:txBody>
          <a:bodyPr/>
          <a:lstStyle/>
          <a:p>
            <a:pPr algn="ctr"/>
            <a:r>
              <a:rPr lang="en-AU">
                <a:latin typeface="+mn-lt"/>
              </a:rPr>
              <a:t>Hello!</a:t>
            </a:r>
            <a:endParaRPr lang="en-AU"/>
          </a:p>
        </p:txBody>
      </p:sp>
      <p:sp>
        <p:nvSpPr>
          <p:cNvPr id="3" name="Content Placeholder 2">
            <a:extLst>
              <a:ext uri="{FF2B5EF4-FFF2-40B4-BE49-F238E27FC236}">
                <a16:creationId xmlns:a16="http://schemas.microsoft.com/office/drawing/2014/main" id="{402E53DE-9B60-3271-339B-19CC608FF632}"/>
              </a:ext>
            </a:extLst>
          </p:cNvPr>
          <p:cNvSpPr>
            <a:spLocks noGrp="1"/>
          </p:cNvSpPr>
          <p:nvPr>
            <p:ph idx="1"/>
          </p:nvPr>
        </p:nvSpPr>
        <p:spPr>
          <a:xfrm>
            <a:off x="223822" y="1473545"/>
            <a:ext cx="11744355" cy="5019329"/>
          </a:xfrm>
        </p:spPr>
        <p:txBody>
          <a:bodyPr>
            <a:normAutofit/>
          </a:bodyPr>
          <a:lstStyle/>
          <a:p>
            <a:pPr marL="0" indent="0">
              <a:buNone/>
            </a:pPr>
            <a:r>
              <a:rPr lang="en-GB" sz="1600"/>
              <a:t>My name is Kyra. I live on the lands of the </a:t>
            </a:r>
            <a:r>
              <a:rPr lang="en-GB" sz="1600" err="1"/>
              <a:t>Pinjarup</a:t>
            </a:r>
            <a:r>
              <a:rPr lang="en-GB" sz="1600"/>
              <a:t> people of the </a:t>
            </a:r>
            <a:r>
              <a:rPr lang="en-GB" sz="1600" err="1"/>
              <a:t>Noongar</a:t>
            </a:r>
            <a:r>
              <a:rPr lang="en-GB" sz="1600"/>
              <a:t> nation (south-west WA). I was born with Cerebral Palsy (CP), presenting as spastic quadriplegia. This means my CP affects my arms, legs, trunk, and neck, and I experience severe weakness and tightness of these muscles. I'm a full-time electric wheelchair user and require one-on-one support 24/7.</a:t>
            </a:r>
          </a:p>
          <a:p>
            <a:pPr marL="0" indent="0">
              <a:buNone/>
            </a:pPr>
            <a:endParaRPr lang="en-GB" sz="1600"/>
          </a:p>
          <a:p>
            <a:pPr marL="0" indent="0">
              <a:buNone/>
            </a:pPr>
            <a:r>
              <a:rPr lang="en-GB" sz="1600"/>
              <a:t>When I was 12, I did a presentation to my classmates about my CP. This was the beginning of my advocacy journey, and since then I have become passionate about raising awareness for disability and inclusion. I am a recent graduate of </a:t>
            </a:r>
            <a:r>
              <a:rPr lang="en-GB" sz="1600" err="1"/>
              <a:t>CPActive's</a:t>
            </a:r>
            <a:r>
              <a:rPr lang="en-GB" sz="1600"/>
              <a:t> Young Changemakers program, and I am really looking forward to continuing my advocacy by being a </a:t>
            </a:r>
            <a:r>
              <a:rPr lang="en-GB" sz="1600" err="1"/>
              <a:t>CPActive</a:t>
            </a:r>
            <a:r>
              <a:rPr lang="en-GB" sz="1600"/>
              <a:t> Champion! I am particularly interested in the topics of education, mental health, disability pride and intersectionality of identities.</a:t>
            </a:r>
            <a:endParaRPr lang="en-AU" sz="1600"/>
          </a:p>
          <a:p>
            <a:pPr marL="0" indent="0">
              <a:buNone/>
            </a:pPr>
            <a:endParaRPr lang="en-AU" sz="1600"/>
          </a:p>
          <a:p>
            <a:pPr marL="0" indent="0">
              <a:buNone/>
            </a:pPr>
            <a:r>
              <a:rPr lang="en-AU" sz="1600"/>
              <a:t>Outside of my advocacy, I enjoy reading books and listening to music and podcasts. I </a:t>
            </a:r>
            <a:r>
              <a:rPr lang="en-AU" sz="1600" b="0" i="0" u="none" strike="noStrike">
                <a:effectLst/>
              </a:rPr>
              <a:t>will be starting my Bachelor of Community and Human Services at the end of this month, with the hopes of eventually becoming a student support officer or – you guessed it! – a disability advocate.</a:t>
            </a:r>
            <a:endParaRPr lang="en-AU" sz="1600"/>
          </a:p>
          <a:p>
            <a:pPr marL="0" indent="0">
              <a:buNone/>
            </a:pPr>
            <a:endParaRPr lang="en-AU" sz="1600"/>
          </a:p>
          <a:p>
            <a:pPr marL="0" indent="0">
              <a:buNone/>
            </a:pPr>
            <a:r>
              <a:rPr lang="en-GB" sz="1600"/>
              <a:t>With July being Disability Pride Month, I wanted to share my story and talk about what disability pride means to me.</a:t>
            </a:r>
          </a:p>
          <a:p>
            <a:pPr marL="0" indent="0">
              <a:buNone/>
            </a:pPr>
            <a:endParaRPr lang="en-GB" sz="1600"/>
          </a:p>
          <a:p>
            <a:pPr marL="0" indent="0">
              <a:buNone/>
            </a:pPr>
            <a:r>
              <a:rPr lang="en-GB" sz="1600"/>
              <a:t>Please remember that this is my experience of disability. Just because I am proud of my identity as a disabled person doesn't mean you are expected to be. However you feel and experience your disability/disabilities is valid. </a:t>
            </a:r>
            <a:endParaRPr lang="en-AU" sz="1600"/>
          </a:p>
        </p:txBody>
      </p:sp>
    </p:spTree>
    <p:extLst>
      <p:ext uri="{BB962C8B-B14F-4D97-AF65-F5344CB8AC3E}">
        <p14:creationId xmlns:p14="http://schemas.microsoft.com/office/powerpoint/2010/main" val="1110279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877F-E803-BB64-E53F-DCCF09B7C386}"/>
              </a:ext>
            </a:extLst>
          </p:cNvPr>
          <p:cNvSpPr>
            <a:spLocks noGrp="1"/>
          </p:cNvSpPr>
          <p:nvPr>
            <p:ph type="title"/>
          </p:nvPr>
        </p:nvSpPr>
        <p:spPr>
          <a:xfrm>
            <a:off x="6411050" y="2977928"/>
            <a:ext cx="4958533" cy="1325563"/>
          </a:xfrm>
        </p:spPr>
        <p:txBody>
          <a:bodyPr/>
          <a:lstStyle/>
          <a:p>
            <a:pPr algn="ctr"/>
            <a:r>
              <a:rPr lang="en-AU">
                <a:latin typeface="+mn-lt"/>
              </a:rPr>
              <a:t>This is me!</a:t>
            </a:r>
            <a:endParaRPr lang="en-AU"/>
          </a:p>
        </p:txBody>
      </p:sp>
      <p:pic>
        <p:nvPicPr>
          <p:cNvPr id="12" name="Content Placeholder 11">
            <a:extLst>
              <a:ext uri="{FF2B5EF4-FFF2-40B4-BE49-F238E27FC236}">
                <a16:creationId xmlns:a16="http://schemas.microsoft.com/office/drawing/2014/main" id="{0CB43509-C5BD-DCAE-1A35-0AEF275F10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8136" y="3799719"/>
            <a:ext cx="2019487" cy="2694315"/>
          </a:xfrm>
          <a:prstGeom prst="rect">
            <a:avLst/>
          </a:prstGeom>
        </p:spPr>
      </p:pic>
      <p:pic>
        <p:nvPicPr>
          <p:cNvPr id="14" name="Picture 13">
            <a:extLst>
              <a:ext uri="{FF2B5EF4-FFF2-40B4-BE49-F238E27FC236}">
                <a16:creationId xmlns:a16="http://schemas.microsoft.com/office/drawing/2014/main" id="{1901AD96-5387-F70C-C37A-9AD277F8D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444" y="3657823"/>
            <a:ext cx="2127159" cy="2836212"/>
          </a:xfrm>
          <a:prstGeom prst="rect">
            <a:avLst/>
          </a:prstGeom>
        </p:spPr>
      </p:pic>
      <p:pic>
        <p:nvPicPr>
          <p:cNvPr id="15" name="Picture 14">
            <a:extLst>
              <a:ext uri="{FF2B5EF4-FFF2-40B4-BE49-F238E27FC236}">
                <a16:creationId xmlns:a16="http://schemas.microsoft.com/office/drawing/2014/main" id="{CA7B3676-EC23-1A50-C125-8F86FFDE4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706" y="3676374"/>
            <a:ext cx="2144813" cy="2859751"/>
          </a:xfrm>
          <a:prstGeom prst="rect">
            <a:avLst/>
          </a:prstGeom>
        </p:spPr>
      </p:pic>
      <p:pic>
        <p:nvPicPr>
          <p:cNvPr id="16" name="Picture 15">
            <a:extLst>
              <a:ext uri="{FF2B5EF4-FFF2-40B4-BE49-F238E27FC236}">
                <a16:creationId xmlns:a16="http://schemas.microsoft.com/office/drawing/2014/main" id="{616D7FDB-2211-BA5E-C94D-5DA4D47304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0037" y="396282"/>
            <a:ext cx="2107981" cy="2810641"/>
          </a:xfrm>
          <a:prstGeom prst="rect">
            <a:avLst/>
          </a:prstGeom>
        </p:spPr>
      </p:pic>
      <p:pic>
        <p:nvPicPr>
          <p:cNvPr id="17" name="Picture 16">
            <a:extLst>
              <a:ext uri="{FF2B5EF4-FFF2-40B4-BE49-F238E27FC236}">
                <a16:creationId xmlns:a16="http://schemas.microsoft.com/office/drawing/2014/main" id="{FAF9A9DA-B5D5-234A-BD6C-0F53550B6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3905" y="360657"/>
            <a:ext cx="2024214" cy="2698952"/>
          </a:xfrm>
          <a:prstGeom prst="rect">
            <a:avLst/>
          </a:prstGeom>
        </p:spPr>
      </p:pic>
      <p:pic>
        <p:nvPicPr>
          <p:cNvPr id="18" name="Picture 17">
            <a:extLst>
              <a:ext uri="{FF2B5EF4-FFF2-40B4-BE49-F238E27FC236}">
                <a16:creationId xmlns:a16="http://schemas.microsoft.com/office/drawing/2014/main" id="{0D0A57C0-7599-03B8-D47E-DD746CC737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8137" y="363966"/>
            <a:ext cx="1795726" cy="2695643"/>
          </a:xfrm>
          <a:prstGeom prst="rect">
            <a:avLst/>
          </a:prstGeom>
        </p:spPr>
      </p:pic>
      <p:pic>
        <p:nvPicPr>
          <p:cNvPr id="19" name="Picture 18">
            <a:extLst>
              <a:ext uri="{FF2B5EF4-FFF2-40B4-BE49-F238E27FC236}">
                <a16:creationId xmlns:a16="http://schemas.microsoft.com/office/drawing/2014/main" id="{AA18A17A-B3B9-B998-983C-98FCFBB45D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2861" y="363966"/>
            <a:ext cx="2263182" cy="2613962"/>
          </a:xfrm>
          <a:prstGeom prst="rect">
            <a:avLst/>
          </a:prstGeom>
        </p:spPr>
      </p:pic>
      <p:pic>
        <p:nvPicPr>
          <p:cNvPr id="20" name="Picture 19">
            <a:extLst>
              <a:ext uri="{FF2B5EF4-FFF2-40B4-BE49-F238E27FC236}">
                <a16:creationId xmlns:a16="http://schemas.microsoft.com/office/drawing/2014/main" id="{6EC8B297-7A73-A083-CE20-9404682370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608" y="321875"/>
            <a:ext cx="1932309" cy="2900675"/>
          </a:xfrm>
          <a:prstGeom prst="rect">
            <a:avLst/>
          </a:prstGeom>
        </p:spPr>
      </p:pic>
      <p:pic>
        <p:nvPicPr>
          <p:cNvPr id="21" name="Picture 20">
            <a:extLst>
              <a:ext uri="{FF2B5EF4-FFF2-40B4-BE49-F238E27FC236}">
                <a16:creationId xmlns:a16="http://schemas.microsoft.com/office/drawing/2014/main" id="{0C1A579E-2DCF-53C9-B4AA-4F999FB60E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74534" y="4089242"/>
            <a:ext cx="4041478" cy="2273332"/>
          </a:xfrm>
          <a:prstGeom prst="rect">
            <a:avLst/>
          </a:prstGeom>
        </p:spPr>
      </p:pic>
    </p:spTree>
    <p:extLst>
      <p:ext uri="{BB962C8B-B14F-4D97-AF65-F5344CB8AC3E}">
        <p14:creationId xmlns:p14="http://schemas.microsoft.com/office/powerpoint/2010/main" val="304918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3A90D-3E8F-7428-7373-6DD7B1AA6844}"/>
              </a:ext>
            </a:extLst>
          </p:cNvPr>
          <p:cNvSpPr>
            <a:spLocks noGrp="1"/>
          </p:cNvSpPr>
          <p:nvPr>
            <p:ph type="title"/>
          </p:nvPr>
        </p:nvSpPr>
        <p:spPr>
          <a:xfrm>
            <a:off x="838200" y="192025"/>
            <a:ext cx="10515600" cy="1325563"/>
          </a:xfrm>
        </p:spPr>
        <p:txBody>
          <a:bodyPr/>
          <a:lstStyle/>
          <a:p>
            <a:pPr algn="ctr"/>
            <a:r>
              <a:rPr lang="en-AU">
                <a:latin typeface="+mn-lt"/>
              </a:rPr>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AU">
                <a:latin typeface="+mn-lt"/>
              </a:rPr>
              <a:t> – A Brief History Lesson:</a:t>
            </a:r>
            <a:endParaRPr lang="en-AU"/>
          </a:p>
        </p:txBody>
      </p:sp>
      <p:sp>
        <p:nvSpPr>
          <p:cNvPr id="3" name="Content Placeholder 2">
            <a:extLst>
              <a:ext uri="{FF2B5EF4-FFF2-40B4-BE49-F238E27FC236}">
                <a16:creationId xmlns:a16="http://schemas.microsoft.com/office/drawing/2014/main" id="{4B610BF5-1047-BA89-C8EB-CF5DE4FE41F5}"/>
              </a:ext>
            </a:extLst>
          </p:cNvPr>
          <p:cNvSpPr>
            <a:spLocks noGrp="1"/>
          </p:cNvSpPr>
          <p:nvPr>
            <p:ph idx="1"/>
          </p:nvPr>
        </p:nvSpPr>
        <p:spPr>
          <a:xfrm>
            <a:off x="838200" y="1917064"/>
            <a:ext cx="10515600" cy="4127120"/>
          </a:xfrm>
        </p:spPr>
        <p:txBody>
          <a:bodyPr>
            <a:normAutofit fontScale="62500" lnSpcReduction="20000"/>
          </a:bodyPr>
          <a:lstStyle/>
          <a:p>
            <a:pPr marL="0" indent="0">
              <a:buNone/>
            </a:pPr>
            <a:r>
              <a:rPr lang="en-GB" sz="3600"/>
              <a:t>Before I discuss my own experience of disability pride, I thought I would take you back in time and examine how the disability pride movement began.</a:t>
            </a:r>
          </a:p>
          <a:p>
            <a:pPr marL="0" indent="0">
              <a:buNone/>
            </a:pPr>
            <a:endParaRPr lang="en-GB" sz="3600"/>
          </a:p>
          <a:p>
            <a:r>
              <a:rPr lang="en-GB" sz="3600" b="1"/>
              <a:t>July 26 1990: </a:t>
            </a:r>
            <a:r>
              <a:rPr lang="en-GB" sz="3600"/>
              <a:t>then US President George H.W. Bush signed the Americans with Disabilities Act (ADA) into law, to make illegal </a:t>
            </a:r>
            <a:r>
              <a:rPr lang="en-AU" sz="3600" dirty="0"/>
              <a:t>it </a:t>
            </a:r>
            <a:r>
              <a:rPr lang="en-GB" sz="3600"/>
              <a:t>for people to be discriminated against based on their disability.</a:t>
            </a:r>
          </a:p>
          <a:p>
            <a:pPr marL="0" indent="0">
              <a:buNone/>
            </a:pPr>
            <a:endParaRPr lang="en-GB" sz="3600"/>
          </a:p>
          <a:p>
            <a:r>
              <a:rPr lang="en-GB" sz="3600" b="1"/>
              <a:t>July 2015: </a:t>
            </a:r>
            <a:r>
              <a:rPr lang="en-GB" sz="3600"/>
              <a:t>the first official disability pride celebration was held in New York to mark 25 years since the ADA. This was also the year that Disability Pride Month was officially established, and it has since expanded to many other countries.</a:t>
            </a:r>
          </a:p>
          <a:p>
            <a:pPr marL="0" indent="0">
              <a:buNone/>
            </a:pPr>
            <a:endParaRPr lang="en-GB" sz="3600"/>
          </a:p>
          <a:p>
            <a:pPr>
              <a:buFont typeface="Aptos" panose="020B0004020202020204" pitchFamily="34" charset="0"/>
              <a:buChar char="*"/>
            </a:pPr>
            <a:r>
              <a:rPr lang="en-GB" sz="3600"/>
              <a:t>Many unofficial disability pride celebrations occurred in between the above dates.</a:t>
            </a:r>
          </a:p>
          <a:p>
            <a:pPr marL="0" indent="0">
              <a:buNone/>
            </a:pPr>
            <a:endParaRPr lang="en-GB" sz="1400"/>
          </a:p>
        </p:txBody>
      </p:sp>
    </p:spTree>
    <p:extLst>
      <p:ext uri="{BB962C8B-B14F-4D97-AF65-F5344CB8AC3E}">
        <p14:creationId xmlns:p14="http://schemas.microsoft.com/office/powerpoint/2010/main" val="3260315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666D6-9D76-D588-DFBD-85F55DE30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A55FE-613D-A4E9-A21D-1BE7008CF5F6}"/>
              </a:ext>
            </a:extLst>
          </p:cNvPr>
          <p:cNvSpPr>
            <a:spLocks noGrp="1"/>
          </p:cNvSpPr>
          <p:nvPr>
            <p:ph type="title"/>
          </p:nvPr>
        </p:nvSpPr>
        <p:spPr>
          <a:xfrm>
            <a:off x="487238" y="192025"/>
            <a:ext cx="6458712" cy="1325563"/>
          </a:xfrm>
        </p:spPr>
        <p:txBody>
          <a:bodyPr/>
          <a:lstStyle/>
          <a:p>
            <a:pPr algn="ctr"/>
            <a:r>
              <a:rPr lang="en-AU">
                <a:latin typeface="+mn-lt"/>
              </a:rPr>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AU">
                <a:latin typeface="+mn-lt"/>
              </a:rPr>
              <a:t> – the Flag:</a:t>
            </a:r>
            <a:endParaRPr lang="en-AU"/>
          </a:p>
        </p:txBody>
      </p:sp>
      <p:sp>
        <p:nvSpPr>
          <p:cNvPr id="3" name="Content Placeholder 2">
            <a:extLst>
              <a:ext uri="{FF2B5EF4-FFF2-40B4-BE49-F238E27FC236}">
                <a16:creationId xmlns:a16="http://schemas.microsoft.com/office/drawing/2014/main" id="{756609D6-0EFC-3A06-05AF-6A818386CEB5}"/>
              </a:ext>
            </a:extLst>
          </p:cNvPr>
          <p:cNvSpPr>
            <a:spLocks noGrp="1"/>
          </p:cNvSpPr>
          <p:nvPr>
            <p:ph idx="1"/>
          </p:nvPr>
        </p:nvSpPr>
        <p:spPr>
          <a:xfrm>
            <a:off x="202692" y="1286128"/>
            <a:ext cx="6673596" cy="5288408"/>
          </a:xfrm>
        </p:spPr>
        <p:txBody>
          <a:bodyPr>
            <a:normAutofit/>
          </a:bodyPr>
          <a:lstStyle/>
          <a:p>
            <a:pPr marL="0" indent="0">
              <a:buNone/>
            </a:pPr>
            <a:r>
              <a:rPr lang="en-GB" sz="1400"/>
              <a:t>The disability pride flag was designed by a lady living with Cerebral Palsy by the name of Ann Magill. The colours of the flag represent different types of disabilities, and the diagonal stripes symbolise disabled people 'cutting through' society's expectations of them. The meanings of the colours are as follows:</a:t>
            </a:r>
          </a:p>
          <a:p>
            <a:r>
              <a:rPr lang="en-AU" sz="1400" b="1">
                <a:solidFill>
                  <a:srgbClr val="FF5959"/>
                </a:solidFill>
              </a:rPr>
              <a:t>Red:</a:t>
            </a:r>
            <a:r>
              <a:rPr lang="en-GB" sz="1400"/>
              <a:t> physical disabilities</a:t>
            </a:r>
          </a:p>
          <a:p>
            <a:r>
              <a:rPr lang="en-AU" sz="1400" b="1">
                <a:solidFill>
                  <a:srgbClr val="FFFF6E"/>
                </a:solidFill>
              </a:rPr>
              <a:t>Yellow:</a:t>
            </a:r>
            <a:r>
              <a:rPr lang="en-GB" sz="1400" b="1"/>
              <a:t> </a:t>
            </a:r>
            <a:r>
              <a:rPr lang="en-GB" sz="1400"/>
              <a:t>neurodivergence (e.g. autism, ADHD, dyslexia, etc.)</a:t>
            </a:r>
          </a:p>
          <a:p>
            <a:r>
              <a:rPr lang="en-GB" sz="1400" b="1"/>
              <a:t>White: </a:t>
            </a:r>
            <a:r>
              <a:rPr lang="en-GB" sz="1400"/>
              <a:t>invisible or undiagnosed disabilities</a:t>
            </a:r>
          </a:p>
          <a:p>
            <a:r>
              <a:rPr lang="en-AU" sz="1400" b="1">
                <a:solidFill>
                  <a:srgbClr val="156082">
                    <a:lumMod val="40000"/>
                    <a:lumOff val="60000"/>
                  </a:srgbClr>
                </a:solidFill>
              </a:rPr>
              <a:t>Blue:</a:t>
            </a:r>
            <a:r>
              <a:rPr lang="en-GB" sz="1400" b="1"/>
              <a:t> </a:t>
            </a:r>
            <a:r>
              <a:rPr lang="en-GB" sz="1400"/>
              <a:t>psychiatric disabilities and mental health conditions</a:t>
            </a:r>
          </a:p>
          <a:p>
            <a:r>
              <a:rPr lang="en-AU" sz="1400" b="1">
                <a:solidFill>
                  <a:srgbClr val="196B24">
                    <a:lumMod val="40000"/>
                    <a:lumOff val="60000"/>
                  </a:srgbClr>
                </a:solidFill>
              </a:rPr>
              <a:t>Green:</a:t>
            </a:r>
            <a:r>
              <a:rPr lang="en-AU" sz="1400">
                <a:solidFill>
                  <a:srgbClr val="196B24">
                    <a:lumMod val="40000"/>
                    <a:lumOff val="60000"/>
                  </a:srgbClr>
                </a:solidFill>
              </a:rPr>
              <a:t> </a:t>
            </a:r>
            <a:r>
              <a:rPr lang="en-GB" sz="1400"/>
              <a:t>sensory disabilities (e.g. D/deaf/hard of hearing, blind/low vision, etc.)</a:t>
            </a:r>
          </a:p>
          <a:p>
            <a:r>
              <a:rPr lang="en-GB" sz="1400" b="1">
                <a:solidFill>
                  <a:schemeClr val="tx1">
                    <a:lumMod val="65000"/>
                  </a:schemeClr>
                </a:solidFill>
              </a:rPr>
              <a:t>Black/grey background:</a:t>
            </a:r>
            <a:r>
              <a:rPr lang="en-GB" sz="1400">
                <a:solidFill>
                  <a:schemeClr val="tx1">
                    <a:lumMod val="65000"/>
                  </a:schemeClr>
                </a:solidFill>
              </a:rPr>
              <a:t> </a:t>
            </a:r>
            <a:r>
              <a:rPr lang="en-GB" sz="1400"/>
              <a:t>mourning and anger for disabled people who were/are victims of ablest violence and abuse.</a:t>
            </a:r>
          </a:p>
          <a:p>
            <a:pPr marL="0" indent="0">
              <a:buNone/>
            </a:pPr>
            <a:r>
              <a:rPr lang="en-GB" sz="1400"/>
              <a:t>The original disability pride flag was designed in 2019, and featured bright zigzag lines of the colours mentioned above. It was adapted in 2021 to make it more accessible for people who experienced visual processing triggers. The colours were dulled and also reordered to accommodate for individuals affected by red-green colour-blindness</a:t>
            </a:r>
            <a:endParaRPr lang="en-AU" sz="1400">
              <a:highlight>
                <a:srgbClr val="008000"/>
              </a:highlight>
            </a:endParaRPr>
          </a:p>
        </p:txBody>
      </p:sp>
      <p:pic>
        <p:nvPicPr>
          <p:cNvPr id="1032" name="Picture 8" descr="Disability flag - Wikipedia">
            <a:extLst>
              <a:ext uri="{FF2B5EF4-FFF2-40B4-BE49-F238E27FC236}">
                <a16:creationId xmlns:a16="http://schemas.microsoft.com/office/drawing/2014/main" id="{1C27137F-BA76-44DA-454E-60115D37F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176" y="3609594"/>
            <a:ext cx="3953256" cy="29649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4DB08A8-A902-EEC9-07AF-81F1B5980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4176" y="369695"/>
            <a:ext cx="3953256" cy="296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982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36BB-E4B0-6772-451A-3E9DAA888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E8DF2-461A-C75D-C919-4B3E517F3979}"/>
              </a:ext>
            </a:extLst>
          </p:cNvPr>
          <p:cNvSpPr>
            <a:spLocks noGrp="1"/>
          </p:cNvSpPr>
          <p:nvPr>
            <p:ph type="title"/>
          </p:nvPr>
        </p:nvSpPr>
        <p:spPr>
          <a:xfrm>
            <a:off x="781238" y="390274"/>
            <a:ext cx="10629523" cy="1325563"/>
          </a:xfrm>
        </p:spPr>
        <p:txBody>
          <a:bodyPr/>
          <a:lstStyle/>
          <a:p>
            <a:pPr algn="ctr"/>
            <a:r>
              <a:rPr lang="en-GB" dirty="0"/>
              <a:t>Disability </a:t>
            </a:r>
            <a:r>
              <a:rPr lang="en-AU" dirty="0">
                <a:solidFill>
                  <a:srgbClr val="FF5959"/>
                </a:solidFill>
                <a:latin typeface="+mn-lt"/>
              </a:rPr>
              <a:t>P</a:t>
            </a:r>
            <a:r>
              <a:rPr lang="en-AU" dirty="0">
                <a:solidFill>
                  <a:srgbClr val="FFFF6E"/>
                </a:solidFill>
                <a:latin typeface="+mn-lt"/>
              </a:rPr>
              <a:t>r</a:t>
            </a:r>
            <a:r>
              <a:rPr lang="en-AU" dirty="0">
                <a:solidFill>
                  <a:sysClr val="window" lastClr="FFFFFF"/>
                </a:solidFill>
                <a:latin typeface="+mn-lt"/>
              </a:rPr>
              <a:t>i</a:t>
            </a:r>
            <a:r>
              <a:rPr lang="en-AU" dirty="0">
                <a:solidFill>
                  <a:srgbClr val="156082">
                    <a:lumMod val="40000"/>
                    <a:lumOff val="60000"/>
                  </a:srgbClr>
                </a:solidFill>
                <a:latin typeface="+mn-lt"/>
              </a:rPr>
              <a:t>d</a:t>
            </a:r>
            <a:r>
              <a:rPr lang="en-AU" dirty="0">
                <a:solidFill>
                  <a:srgbClr val="196B24">
                    <a:lumMod val="40000"/>
                    <a:lumOff val="60000"/>
                  </a:srgbClr>
                </a:solidFill>
                <a:latin typeface="+mn-lt"/>
              </a:rPr>
              <a:t>e</a:t>
            </a:r>
            <a:r>
              <a:rPr lang="en-GB" dirty="0"/>
              <a:t> – Acceptance and Resistance:</a:t>
            </a:r>
            <a:endParaRPr lang="en-AU" dirty="0"/>
          </a:p>
        </p:txBody>
      </p:sp>
      <p:sp>
        <p:nvSpPr>
          <p:cNvPr id="3" name="Content Placeholder 2">
            <a:extLst>
              <a:ext uri="{FF2B5EF4-FFF2-40B4-BE49-F238E27FC236}">
                <a16:creationId xmlns:a16="http://schemas.microsoft.com/office/drawing/2014/main" id="{C2B1780C-93C0-EDBA-8668-732428AD743D}"/>
              </a:ext>
            </a:extLst>
          </p:cNvPr>
          <p:cNvSpPr>
            <a:spLocks noGrp="1"/>
          </p:cNvSpPr>
          <p:nvPr>
            <p:ph idx="1"/>
          </p:nvPr>
        </p:nvSpPr>
        <p:spPr>
          <a:xfrm>
            <a:off x="230108" y="1616420"/>
            <a:ext cx="11731782" cy="4851306"/>
          </a:xfrm>
        </p:spPr>
        <p:txBody>
          <a:bodyPr>
            <a:normAutofit/>
          </a:bodyPr>
          <a:lstStyle/>
          <a:p>
            <a:pPr marL="0" indent="0">
              <a:buNone/>
            </a:pPr>
            <a:r>
              <a:rPr lang="en-GB" sz="1600" dirty="0"/>
              <a:t>For me, disability pride is about accepting my identity and resisting society’s assumptions of me and the disabled community.</a:t>
            </a:r>
          </a:p>
          <a:p>
            <a:endParaRPr lang="en-AU" sz="1600" dirty="0"/>
          </a:p>
          <a:p>
            <a:pPr marL="0" indent="0">
              <a:buNone/>
            </a:pPr>
            <a:r>
              <a:rPr lang="en-GB" sz="1600" dirty="0"/>
              <a:t>I fully accept my </a:t>
            </a:r>
            <a:r>
              <a:rPr lang="en-AU" sz="1600" dirty="0"/>
              <a:t>disability/limitations </a:t>
            </a:r>
            <a:r>
              <a:rPr lang="en-GB" sz="1600" dirty="0"/>
              <a:t>and share my experiences and perspective honestly. I am open about the support that I need, including assistive technology and other reasonable adjustments. Being accepting of my CP helps others realise that disability is not a negative thing and should be viewed as a normal part of human diversity. As part of my acceptance, I use both identity-first language (e.g. "I am a disabled person.") and person-first language (e.g. "I am a person with disability.") to describe myself. However, I tend to use identity-first language more often, as I believe this helps make people realise that disabled is not a bad word. </a:t>
            </a:r>
          </a:p>
          <a:p>
            <a:pPr>
              <a:buFont typeface="Aptos" panose="020B0004020202020204" pitchFamily="34" charset="0"/>
              <a:buChar char="*"/>
            </a:pPr>
            <a:r>
              <a:rPr lang="en-GB" sz="1600" dirty="0"/>
              <a:t>Remember, it is always important to ask people which wording they are most comfortable using, as we all have different preferences, and these deserve to be respected! And just because someone doesn't use identity-first language doesn't mean they are not proud of their identity as a disabled person.</a:t>
            </a:r>
          </a:p>
          <a:p>
            <a:endParaRPr lang="en-AU" sz="1600" dirty="0"/>
          </a:p>
          <a:p>
            <a:pPr marL="0" indent="0">
              <a:buNone/>
            </a:pPr>
            <a:r>
              <a:rPr lang="en-GB" sz="1600" dirty="0"/>
              <a:t>To me, resistance is also a powerful way of expressing disability pride. Acts of resistance include showing up, challenging ableism/social norms, refusing to fit into a “box”, thriving despite people's (low) expectations, and being confident to be your authentic self.</a:t>
            </a:r>
            <a:r>
              <a:rPr lang="en-AU" sz="1600" dirty="0"/>
              <a:t> </a:t>
            </a:r>
          </a:p>
          <a:p>
            <a:pPr marL="0" indent="0">
              <a:buNone/>
            </a:pPr>
            <a:endParaRPr lang="en-AU" sz="1600" dirty="0"/>
          </a:p>
          <a:p>
            <a:pPr marL="0" indent="0">
              <a:buNone/>
            </a:pPr>
            <a:r>
              <a:rPr lang="en-AU" sz="1600" dirty="0"/>
              <a:t>Personally, I also show acceptance and resistance by reclaiming some previously ableist language with pride. For example, using the term “crip time” to describe the idea that it takes longer for me to complete all physical tasks because of my CP.</a:t>
            </a:r>
            <a:endParaRPr lang="en-GB" sz="1600" dirty="0"/>
          </a:p>
        </p:txBody>
      </p:sp>
    </p:spTree>
    <p:extLst>
      <p:ext uri="{BB962C8B-B14F-4D97-AF65-F5344CB8AC3E}">
        <p14:creationId xmlns:p14="http://schemas.microsoft.com/office/powerpoint/2010/main" val="1867097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83D19-C96E-3644-E4E8-5FDADC56D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84A52-9631-FBAE-DEEF-5D3371E80E0A}"/>
              </a:ext>
            </a:extLst>
          </p:cNvPr>
          <p:cNvSpPr>
            <a:spLocks noGrp="1"/>
          </p:cNvSpPr>
          <p:nvPr>
            <p:ph type="title"/>
          </p:nvPr>
        </p:nvSpPr>
        <p:spPr/>
        <p:txBody>
          <a:bodyPr/>
          <a:lstStyle/>
          <a:p>
            <a:pPr algn="ctr"/>
            <a:r>
              <a:rPr lang="en-GB" dirty="0"/>
              <a:t>Disability </a:t>
            </a:r>
            <a:r>
              <a:rPr lang="en-AU" dirty="0">
                <a:solidFill>
                  <a:srgbClr val="FF5959"/>
                </a:solidFill>
                <a:latin typeface="+mn-lt"/>
              </a:rPr>
              <a:t>P</a:t>
            </a:r>
            <a:r>
              <a:rPr lang="en-AU" dirty="0">
                <a:solidFill>
                  <a:srgbClr val="FFFF6E"/>
                </a:solidFill>
                <a:latin typeface="+mn-lt"/>
              </a:rPr>
              <a:t>r</a:t>
            </a:r>
            <a:r>
              <a:rPr lang="en-AU" dirty="0">
                <a:solidFill>
                  <a:sysClr val="window" lastClr="FFFFFF"/>
                </a:solidFill>
                <a:latin typeface="+mn-lt"/>
              </a:rPr>
              <a:t>i</a:t>
            </a:r>
            <a:r>
              <a:rPr lang="en-AU" dirty="0">
                <a:solidFill>
                  <a:srgbClr val="156082">
                    <a:lumMod val="40000"/>
                    <a:lumOff val="60000"/>
                  </a:srgbClr>
                </a:solidFill>
                <a:latin typeface="+mn-lt"/>
              </a:rPr>
              <a:t>d</a:t>
            </a:r>
            <a:r>
              <a:rPr lang="en-AU" dirty="0">
                <a:solidFill>
                  <a:srgbClr val="196B24">
                    <a:lumMod val="40000"/>
                    <a:lumOff val="60000"/>
                  </a:srgbClr>
                </a:solidFill>
                <a:latin typeface="+mn-lt"/>
              </a:rPr>
              <a:t>e</a:t>
            </a:r>
            <a:r>
              <a:rPr lang="en-GB" dirty="0"/>
              <a:t> – Community</a:t>
            </a:r>
            <a:r>
              <a:rPr lang="en-AU" dirty="0"/>
              <a:t>, Celebration and Empowerment</a:t>
            </a:r>
            <a:r>
              <a:rPr lang="en-GB" dirty="0"/>
              <a:t>:</a:t>
            </a:r>
            <a:endParaRPr lang="en-AU" dirty="0"/>
          </a:p>
        </p:txBody>
      </p:sp>
      <p:sp>
        <p:nvSpPr>
          <p:cNvPr id="3" name="Content Placeholder 2">
            <a:extLst>
              <a:ext uri="{FF2B5EF4-FFF2-40B4-BE49-F238E27FC236}">
                <a16:creationId xmlns:a16="http://schemas.microsoft.com/office/drawing/2014/main" id="{71F739EC-CECA-51BB-8BD3-285B661EAF0E}"/>
              </a:ext>
            </a:extLst>
          </p:cNvPr>
          <p:cNvSpPr>
            <a:spLocks noGrp="1"/>
          </p:cNvSpPr>
          <p:nvPr>
            <p:ph idx="1"/>
          </p:nvPr>
        </p:nvSpPr>
        <p:spPr>
          <a:xfrm>
            <a:off x="335812" y="1846890"/>
            <a:ext cx="11520376" cy="4553910"/>
          </a:xfrm>
        </p:spPr>
        <p:txBody>
          <a:bodyPr>
            <a:normAutofit fontScale="70000" lnSpcReduction="20000"/>
          </a:bodyPr>
          <a:lstStyle/>
          <a:p>
            <a:pPr marL="0" indent="0">
              <a:buNone/>
            </a:pPr>
            <a:r>
              <a:rPr lang="en-GB" dirty="0"/>
              <a:t>For me, community is about coming together and sharing experiences, but it is also about celebration and empowerment.</a:t>
            </a:r>
          </a:p>
          <a:p>
            <a:pPr marL="0" indent="0">
              <a:buNone/>
            </a:pPr>
            <a:endParaRPr lang="en-GB" dirty="0"/>
          </a:p>
          <a:p>
            <a:pPr marL="0" indent="0">
              <a:buNone/>
            </a:pPr>
            <a:r>
              <a:rPr lang="en-GB" dirty="0"/>
              <a:t>Talking to fellow disabled people who actually 'get it' is the most incredible feeling. They remind me that I'm not alone in my experience, and I love not having to ask (or apologise) for my access needs, as they are a given</a:t>
            </a:r>
            <a:r>
              <a:rPr lang="en-AU" dirty="0"/>
              <a:t>,</a:t>
            </a:r>
            <a:r>
              <a:rPr lang="en-GB" dirty="0"/>
              <a:t> instead of an afterthought, and we all know what it feels like when the 'little things' that make life easier for us are respect</a:t>
            </a:r>
            <a:r>
              <a:rPr lang="en-AU" dirty="0"/>
              <a:t>ed.</a:t>
            </a:r>
          </a:p>
          <a:p>
            <a:pPr marL="0" indent="0">
              <a:buNone/>
            </a:pPr>
            <a:endParaRPr lang="en-GB" dirty="0"/>
          </a:p>
          <a:p>
            <a:pPr marL="0" indent="0">
              <a:buNone/>
            </a:pPr>
            <a:r>
              <a:rPr lang="en-GB" dirty="0"/>
              <a:t>Celebrating the achievements of disabled people, as well as our strengths and unique perspectives that we bring, is  important, as is to acknowledge that disability is a natural part of human diversity. Celebrating our disabled identities can be seen as a form of resistance and is one way of showing disability pride. We can also recognise the hard work of disabled activists/advocates that have come before us.</a:t>
            </a:r>
          </a:p>
          <a:p>
            <a:pPr marL="0" indent="0">
              <a:buNone/>
            </a:pPr>
            <a:endParaRPr lang="en-GB" dirty="0"/>
          </a:p>
          <a:p>
            <a:pPr marL="0" indent="0">
              <a:buNone/>
            </a:pPr>
            <a:r>
              <a:rPr lang="en-GB" dirty="0"/>
              <a:t>Empowering ourselves and the next generation of disabled people to be proud of their identities, be their authentic selves, </a:t>
            </a:r>
            <a:r>
              <a:rPr lang="en-AU" dirty="0"/>
              <a:t>and continue to advocate for their rights without feeling the need to apologise,</a:t>
            </a:r>
            <a:r>
              <a:rPr lang="en-GB" dirty="0"/>
              <a:t> is another way that community can foster a sense of disability pride.</a:t>
            </a:r>
            <a:endParaRPr lang="en-AU" dirty="0"/>
          </a:p>
        </p:txBody>
      </p:sp>
    </p:spTree>
    <p:extLst>
      <p:ext uri="{BB962C8B-B14F-4D97-AF65-F5344CB8AC3E}">
        <p14:creationId xmlns:p14="http://schemas.microsoft.com/office/powerpoint/2010/main" val="395211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83D19-C96E-3644-E4E8-5FDADC56D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084A52-9631-FBAE-DEEF-5D3371E80E0A}"/>
              </a:ext>
            </a:extLst>
          </p:cNvPr>
          <p:cNvSpPr>
            <a:spLocks noGrp="1"/>
          </p:cNvSpPr>
          <p:nvPr>
            <p:ph type="title"/>
          </p:nvPr>
        </p:nvSpPr>
        <p:spPr/>
        <p:txBody>
          <a:bodyPr/>
          <a:lstStyle/>
          <a:p>
            <a:pPr algn="ctr"/>
            <a:r>
              <a:rPr lang="en-GB"/>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 </a:t>
            </a:r>
            <a:r>
              <a:rPr lang="en-AU"/>
              <a:t>Advocacy</a:t>
            </a:r>
            <a:r>
              <a:rPr lang="en-GB"/>
              <a:t>:</a:t>
            </a:r>
            <a:endParaRPr lang="en-AU"/>
          </a:p>
        </p:txBody>
      </p:sp>
      <p:sp>
        <p:nvSpPr>
          <p:cNvPr id="3" name="Content Placeholder 2">
            <a:extLst>
              <a:ext uri="{FF2B5EF4-FFF2-40B4-BE49-F238E27FC236}">
                <a16:creationId xmlns:a16="http://schemas.microsoft.com/office/drawing/2014/main" id="{71F739EC-CECA-51BB-8BD3-285B661EAF0E}"/>
              </a:ext>
            </a:extLst>
          </p:cNvPr>
          <p:cNvSpPr>
            <a:spLocks noGrp="1"/>
          </p:cNvSpPr>
          <p:nvPr>
            <p:ph idx="1"/>
          </p:nvPr>
        </p:nvSpPr>
        <p:spPr/>
        <p:txBody>
          <a:bodyPr>
            <a:normAutofit lnSpcReduction="10000"/>
          </a:bodyPr>
          <a:lstStyle/>
          <a:p>
            <a:pPr marL="0" indent="0">
              <a:buNone/>
            </a:pPr>
            <a:r>
              <a:rPr lang="en-GB"/>
              <a:t>For me, advocacy is about sharing my story, fighting for disabled people's rights, gaining allies, and educating society on how to be more inclusive. I demonstrate advocacy by posting about disability on my (private) social media account, </a:t>
            </a:r>
            <a:r>
              <a:rPr lang="en-AU"/>
              <a:t>participating in focus groups for research that aims to improve the lives of disabled people, </a:t>
            </a:r>
            <a:r>
              <a:rPr lang="en-GB"/>
              <a:t>and supporting disability organisations, such as CPActive and People with Disability Australia</a:t>
            </a:r>
            <a:r>
              <a:rPr lang="en-AU"/>
              <a:t>,</a:t>
            </a:r>
            <a:r>
              <a:rPr lang="en-GB"/>
              <a:t> by signing petitions. I also occasionally advocate </a:t>
            </a:r>
            <a:r>
              <a:rPr lang="en-AU"/>
              <a:t>by </a:t>
            </a:r>
            <a:r>
              <a:rPr lang="en-GB"/>
              <a:t>public speaking</a:t>
            </a:r>
            <a:r>
              <a:rPr lang="en-AU"/>
              <a:t>, </a:t>
            </a:r>
            <a:r>
              <a:rPr lang="en-GB"/>
              <a:t>expressing my experiences through creative writing</a:t>
            </a:r>
            <a:r>
              <a:rPr lang="en-AU"/>
              <a:t>, producing documentaries for the Focus on Ability Short Film Festival</a:t>
            </a:r>
            <a:r>
              <a:rPr lang="en-GB"/>
              <a:t>,</a:t>
            </a:r>
            <a:r>
              <a:rPr lang="en-AU"/>
              <a:t> </a:t>
            </a:r>
            <a:r>
              <a:rPr lang="en-GB"/>
              <a:t>and </a:t>
            </a:r>
            <a:r>
              <a:rPr lang="en-AU"/>
              <a:t>making content </a:t>
            </a:r>
            <a:r>
              <a:rPr lang="en-GB"/>
              <a:t>like this.</a:t>
            </a:r>
          </a:p>
          <a:p>
            <a:pPr>
              <a:buFont typeface="Aptos" panose="020B0004020202020204" pitchFamily="34" charset="0"/>
              <a:buChar char="*"/>
            </a:pPr>
            <a:r>
              <a:rPr lang="en-GB"/>
              <a:t>All forms of advocacy are valid, no matter how big or small!</a:t>
            </a:r>
            <a:endParaRPr lang="en-AU"/>
          </a:p>
        </p:txBody>
      </p:sp>
    </p:spTree>
    <p:extLst>
      <p:ext uri="{BB962C8B-B14F-4D97-AF65-F5344CB8AC3E}">
        <p14:creationId xmlns:p14="http://schemas.microsoft.com/office/powerpoint/2010/main" val="941286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5A8DB-A4D9-EF8B-4E0C-FA5B729DF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E2399-D69A-EA5D-3F66-48C176B5FFF6}"/>
              </a:ext>
            </a:extLst>
          </p:cNvPr>
          <p:cNvSpPr>
            <a:spLocks noGrp="1"/>
          </p:cNvSpPr>
          <p:nvPr>
            <p:ph type="title"/>
          </p:nvPr>
        </p:nvSpPr>
        <p:spPr>
          <a:xfrm>
            <a:off x="768664" y="101096"/>
            <a:ext cx="10654672" cy="1325563"/>
          </a:xfrm>
        </p:spPr>
        <p:txBody>
          <a:bodyPr/>
          <a:lstStyle/>
          <a:p>
            <a:pPr algn="ctr"/>
            <a:r>
              <a:rPr lang="en-GB"/>
              <a:t>Disability </a:t>
            </a:r>
            <a:r>
              <a:rPr lang="en-AU">
                <a:solidFill>
                  <a:srgbClr val="FF5959"/>
                </a:solidFill>
                <a:latin typeface="+mn-lt"/>
              </a:rPr>
              <a:t>P</a:t>
            </a:r>
            <a:r>
              <a:rPr lang="en-AU">
                <a:solidFill>
                  <a:srgbClr val="FFFF6E"/>
                </a:solidFill>
                <a:latin typeface="+mn-lt"/>
              </a:rPr>
              <a:t>r</a:t>
            </a:r>
            <a:r>
              <a:rPr lang="en-AU">
                <a:solidFill>
                  <a:sysClr val="window" lastClr="FFFFFF"/>
                </a:solidFill>
                <a:latin typeface="+mn-lt"/>
              </a:rPr>
              <a:t>i</a:t>
            </a:r>
            <a:r>
              <a:rPr lang="en-AU">
                <a:solidFill>
                  <a:srgbClr val="156082">
                    <a:lumMod val="40000"/>
                    <a:lumOff val="60000"/>
                  </a:srgbClr>
                </a:solidFill>
                <a:latin typeface="+mn-lt"/>
              </a:rPr>
              <a:t>d</a:t>
            </a:r>
            <a:r>
              <a:rPr lang="en-AU">
                <a:solidFill>
                  <a:srgbClr val="196B24">
                    <a:lumMod val="40000"/>
                    <a:lumOff val="60000"/>
                  </a:srgbClr>
                </a:solidFill>
                <a:latin typeface="+mn-lt"/>
              </a:rPr>
              <a:t>e</a:t>
            </a:r>
            <a:r>
              <a:rPr lang="en-GB"/>
              <a:t> – Intersectionality of Identities:</a:t>
            </a:r>
            <a:endParaRPr lang="en-AU"/>
          </a:p>
        </p:txBody>
      </p:sp>
      <p:sp>
        <p:nvSpPr>
          <p:cNvPr id="3" name="Content Placeholder 2">
            <a:extLst>
              <a:ext uri="{FF2B5EF4-FFF2-40B4-BE49-F238E27FC236}">
                <a16:creationId xmlns:a16="http://schemas.microsoft.com/office/drawing/2014/main" id="{DD29F3D5-1914-F3B4-D395-B87823B370C7}"/>
              </a:ext>
            </a:extLst>
          </p:cNvPr>
          <p:cNvSpPr>
            <a:spLocks noGrp="1"/>
          </p:cNvSpPr>
          <p:nvPr>
            <p:ph idx="1"/>
          </p:nvPr>
        </p:nvSpPr>
        <p:spPr>
          <a:xfrm>
            <a:off x="289560" y="1233928"/>
            <a:ext cx="11612880" cy="5522976"/>
          </a:xfrm>
        </p:spPr>
        <p:txBody>
          <a:bodyPr>
            <a:normAutofit fontScale="92500" lnSpcReduction="10000"/>
          </a:bodyPr>
          <a:lstStyle/>
          <a:p>
            <a:pPr marL="0" indent="0">
              <a:buNone/>
            </a:pPr>
            <a:r>
              <a:rPr lang="en-GB" sz="1800"/>
              <a:t>Intersectionality describes the way in which different aspects of a person's identity interact with each other to build their perspective of the world and shape how they may experience discrimination or privilege. Intersectionality is complex, and everyone’s identities are unique.</a:t>
            </a:r>
          </a:p>
          <a:p>
            <a:pPr marL="0" indent="0">
              <a:buNone/>
            </a:pPr>
            <a:endParaRPr lang="en-GB" sz="1800"/>
          </a:p>
          <a:p>
            <a:pPr marL="0" indent="0">
              <a:buNone/>
            </a:pPr>
            <a:r>
              <a:rPr lang="en-GB" sz="1800"/>
              <a:t>When I discuss intersectionality of my own identity, the main things I focus on are:</a:t>
            </a:r>
          </a:p>
          <a:p>
            <a:r>
              <a:rPr lang="en-GB" sz="1800" b="1"/>
              <a:t>Disability: </a:t>
            </a:r>
            <a:r>
              <a:rPr lang="en-GB" sz="1800"/>
              <a:t>Cerebral Palsy – I don't think I need to elaborate; my CP is the whole reason why I am writing this!</a:t>
            </a:r>
          </a:p>
          <a:p>
            <a:r>
              <a:rPr lang="en-GB" sz="1800" b="1"/>
              <a:t>Mental health: </a:t>
            </a:r>
            <a:r>
              <a:rPr lang="en-GB" sz="1800"/>
              <a:t>Generalised Anxiety Disorder – discussed in depth on the next slide.</a:t>
            </a:r>
          </a:p>
          <a:p>
            <a:r>
              <a:rPr lang="en-GB" sz="1800" b="1"/>
              <a:t>Asexuality: </a:t>
            </a:r>
            <a:r>
              <a:rPr lang="en-GB" sz="1800"/>
              <a:t>I recently realised that I identify as asexual</a:t>
            </a:r>
            <a:r>
              <a:rPr lang="en-AU" sz="1800"/>
              <a:t>/queer</a:t>
            </a:r>
            <a:r>
              <a:rPr lang="en-GB" sz="1800"/>
              <a:t>. </a:t>
            </a:r>
            <a:r>
              <a:rPr lang="en-AU" sz="1800"/>
              <a:t>I am only just starting to</a:t>
            </a:r>
            <a:r>
              <a:rPr lang="en-GB" sz="1800"/>
              <a:t> </a:t>
            </a:r>
            <a:r>
              <a:rPr lang="en-AU" sz="1800"/>
              <a:t>talk about this </a:t>
            </a:r>
            <a:r>
              <a:rPr lang="en-GB" sz="1800"/>
              <a:t>publicly, and part of me </a:t>
            </a:r>
            <a:r>
              <a:rPr lang="en-AU" sz="1800"/>
              <a:t>still feels </a:t>
            </a:r>
            <a:r>
              <a:rPr lang="en-GB" sz="1800"/>
              <a:t>anxious to do so. I think this is because unlike my disability, my sexual orientation is not visible (and is also a more private topic). My asexuality is NOT a result of my disability or mental health challenges, but my experiences as a disabled person (i.e. needing someone to help me with all aspects of personal cares and activities of daily living) have played a part in influencing my sexual orientation, as I value body autonomy and privacy when I have the choice, and I don't feel the need or desire to connect with anyone in this way.</a:t>
            </a:r>
          </a:p>
          <a:p>
            <a:endParaRPr lang="en-GB" sz="1800"/>
          </a:p>
          <a:p>
            <a:pPr marL="0" indent="0">
              <a:buNone/>
            </a:pPr>
            <a:r>
              <a:rPr lang="en-GB" sz="1800"/>
              <a:t>Obviously, like everyone, my identity is a lot more complex than the three aspects I have described, such as the fact that I am young, female, and I live in a regional area. I am still learning to be proud of all parts of my identity, and that's okay!</a:t>
            </a:r>
          </a:p>
          <a:p>
            <a:pPr marL="0" indent="0">
              <a:buNone/>
            </a:pPr>
            <a:endParaRPr lang="en-GB" sz="1800"/>
          </a:p>
          <a:p>
            <a:pPr marL="0" indent="0">
              <a:buNone/>
            </a:pPr>
            <a:r>
              <a:rPr lang="en-GB" sz="1800"/>
              <a:t>I love analysing how intersectionality of identities affects people's experiences, and I encourage you to reflect on how this applies to you!</a:t>
            </a:r>
            <a:endParaRPr lang="en-AU" sz="1800"/>
          </a:p>
        </p:txBody>
      </p:sp>
    </p:spTree>
    <p:extLst>
      <p:ext uri="{BB962C8B-B14F-4D97-AF65-F5344CB8AC3E}">
        <p14:creationId xmlns:p14="http://schemas.microsoft.com/office/powerpoint/2010/main" val="20694601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04D6ADF19D77449B0D24BFB9C09635" ma:contentTypeVersion="19" ma:contentTypeDescription="Create a new document." ma:contentTypeScope="" ma:versionID="c7680ecbe6f15c688bb59a3f645e4316">
  <xsd:schema xmlns:xsd="http://www.w3.org/2001/XMLSchema" xmlns:xs="http://www.w3.org/2001/XMLSchema" xmlns:p="http://schemas.microsoft.com/office/2006/metadata/properties" xmlns:ns2="8f338d5a-08b5-4119-a492-111ba63833a8" xmlns:ns3="27462802-e41c-468e-aab1-9a9b5f4267e8" targetNamespace="http://schemas.microsoft.com/office/2006/metadata/properties" ma:root="true" ma:fieldsID="5e5f389ad8a7ef49bc5b299f64b33e99" ns2:_="" ns3:_="">
    <xsd:import namespace="8f338d5a-08b5-4119-a492-111ba63833a8"/>
    <xsd:import namespace="27462802-e41c-468e-aab1-9a9b5f4267e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338d5a-08b5-4119-a492-111ba63833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4584272-a11c-4443-afa7-e78b18cd0b00}" ma:internalName="TaxCatchAll" ma:showField="CatchAllData" ma:web="8f338d5a-08b5-4119-a492-111ba63833a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7462802-e41c-468e-aab1-9a9b5f4267e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1b1457-e9fe-41df-91e0-107443d4ee9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f338d5a-08b5-4119-a492-111ba63833a8" xsi:nil="true"/>
    <lcf76f155ced4ddcb4097134ff3c332f xmlns="27462802-e41c-468e-aab1-9a9b5f4267e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17CCEB-8A8B-4401-BB53-E5A2ECA905FB}"/>
</file>

<file path=customXml/itemProps2.xml><?xml version="1.0" encoding="utf-8"?>
<ds:datastoreItem xmlns:ds="http://schemas.openxmlformats.org/officeDocument/2006/customXml" ds:itemID="{399D876E-080D-4671-9A50-0A9017E36373}">
  <ds:schemaRefs>
    <ds:schemaRef ds:uri="66dc088f-4012-43a7-9915-e896fd228b49"/>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275D2433-3900-42E7-BC76-F4146C047C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40</TotalTime>
  <Words>2302</Words>
  <Application>Microsoft Office PowerPoint</Application>
  <PresentationFormat>Widescreen</PresentationFormat>
  <Paragraphs>81</Paragraphs>
  <Slides>13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Aptos Display</vt:lpstr>
      <vt:lpstr>Arial</vt:lpstr>
      <vt:lpstr>Office Theme</vt:lpstr>
      <vt:lpstr>July is Disability Pride Month!</vt:lpstr>
      <vt:lpstr>Hello!</vt:lpstr>
      <vt:lpstr>This is me!</vt:lpstr>
      <vt:lpstr>Disability Pride – A Brief History Lesson:</vt:lpstr>
      <vt:lpstr>Disability Pride – the Flag:</vt:lpstr>
      <vt:lpstr>Disability Pride – Acceptance and Resistance:</vt:lpstr>
      <vt:lpstr>Disability Pride – Community, Celebration and Empowerment:</vt:lpstr>
      <vt:lpstr>Disability Pride – Advocacy:</vt:lpstr>
      <vt:lpstr>Disability Pride – Intersectionality of Identities:</vt:lpstr>
      <vt:lpstr>Disability Pride and Mental Health – Part 1:</vt:lpstr>
      <vt:lpstr>Disability Pride and Mental Health – Part 2:</vt:lpstr>
      <vt:lpstr>A Final Note:</vt:lpstr>
      <vt:lpstr>Happy Disability Pride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July is Disability Pride Month!</dc:title>
  <dc:creator>Kyra CULLOTON</dc:creator>
  <cp:lastModifiedBy>Kyra Culloton</cp:lastModifiedBy>
  <cp:revision>1</cp:revision>
  <dcterms:created xsi:type="dcterms:W3CDTF">2026-06-06T08:53:17Z</dcterms:created>
  <dcterms:modified xsi:type="dcterms:W3CDTF">2026-06-30T07:50:00Z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0x010100CE04D6ADF19D77449B0D24BFB9C09635</vt:lpwstr>
  </property>
</Properties>
</file>